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notesMasterIdLst>
    <p:notesMasterId r:id="rId19"/>
  </p:notesMasterIdLst>
  <p:sldIdLst>
    <p:sldId id="256" r:id="rId2"/>
    <p:sldId id="260" r:id="rId3"/>
    <p:sldId id="259" r:id="rId4"/>
    <p:sldId id="263" r:id="rId5"/>
    <p:sldId id="266" r:id="rId6"/>
    <p:sldId id="282" r:id="rId7"/>
    <p:sldId id="270" r:id="rId8"/>
    <p:sldId id="289" r:id="rId9"/>
    <p:sldId id="285" r:id="rId10"/>
    <p:sldId id="273" r:id="rId11"/>
    <p:sldId id="258" r:id="rId12"/>
    <p:sldId id="283" r:id="rId13"/>
    <p:sldId id="281" r:id="rId14"/>
    <p:sldId id="274" r:id="rId15"/>
    <p:sldId id="286" r:id="rId16"/>
    <p:sldId id="287" r:id="rId17"/>
    <p:sldId id="275"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CCF3C5-3256-46E3-9123-D1FAF8A17E5A}">
          <p14:sldIdLst>
            <p14:sldId id="256"/>
            <p14:sldId id="260"/>
            <p14:sldId id="259"/>
            <p14:sldId id="263"/>
            <p14:sldId id="266"/>
            <p14:sldId id="282"/>
            <p14:sldId id="270"/>
            <p14:sldId id="289"/>
            <p14:sldId id="285"/>
            <p14:sldId id="273"/>
            <p14:sldId id="258"/>
            <p14:sldId id="283"/>
            <p14:sldId id="281"/>
          </p14:sldIdLst>
        </p14:section>
        <p14:section name="Untitled Section" id="{2301D465-0454-4421-8386-141235C8CD14}">
          <p14:sldIdLst>
            <p14:sldId id="274"/>
            <p14:sldId id="286"/>
            <p14:sldId id="287"/>
            <p14:sldId id="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213" autoAdjust="0"/>
  </p:normalViewPr>
  <p:slideViewPr>
    <p:cSldViewPr snapToGrid="0">
      <p:cViewPr varScale="1">
        <p:scale>
          <a:sx n="74" d="100"/>
          <a:sy n="74" d="100"/>
        </p:scale>
        <p:origin x="1932" y="29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389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2T17:10:48.3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1 102,'20'2,"-1"0,1 1,-1 1,0 1,27 11,-23-8,0-1,1-1,24 3,13-5,78-6,-76-1,65 7,-48 11,-59-9,-1-2,30 3,191 13,-122-8,226-9,-172-6,-129 3,82 1,165-21,-229 14,64 1,-1 1,-19-11,-72 8,56-3,64 9,-58 2,100-13,31-5,278 12,-254 8,1311-3,-1372-17,-20 1,-122 13,0-3,67-17,-67 12,1 2,62-4,417 12,-255 3,-219-5,66-11,27-2,553 13,-359 6,-51-6,318 6,-398 14,62 0,2019-18,-2060 17,-3 1,1001-18,-973 17,-42 0,376-13,-305-5,-258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7:10:54.9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0 162 0,'13384'-162'0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2T17:11:04.4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162 263,'255'-13,"-66"1,1354 2,-903 13,-208-5,467 5,-599 12,111 3,3207-20,-3164-33,-233 12,318 14,-311 12,2026-3,-2218-2,0-3,0 0,-1-3,53-17,-2 1,-5 1,-51 12,1 3,58-10,119-14,-133 18,0 4,85-2,-4 11,235 4,-108 21,-210-16,-54-6,1 0,-1 2,0 0,0 1,21 9,-35-12,1 0,-1 0,-1 1,1 0,0 0,-1 0,1 1,-1 0,0-1,0 1,-1 1,1-1,-1 0,0 1,0 0,0 0,-1 0,1 0,-1 0,-1 0,1 1,1 7,-2-3,0 1,-1 0,0-1,0 1,-1 0,-1-1,0 1,0-1,-1 0,0 1,-1-1,0-1,-1 1,-10 16,-2-2,-1-1,-2-1,0-1,-26 21,20-10,24-28,-1 0,1-1,-1 1,0-1,0 1,-1-1,1 0,0 0,-1 0,0-1,0 1,0-1,0 0,0 0,-5 1,-16 2,0-1,0-1,-37-1,-48 6,-184 31,293-39,-24 4,-47 14,63-14,0 0,0 0,0 1,0 0,1 1,0 0,-14 13,15-12,0 0,-1-1,0 0,0 0,-1-1,1 0,-1 0,0-1,0 0,-1-1,1 0,-1-1,1 1,-1-2,-19 2,-2 0,-353 24,148-11,26 0,-73-19,-132 6,375 2,0 1,-52 15,55-11,-1-2,-70 7,-610-22,-47-68,-272-9,857 83,-313-9,84-5,186 8,-16-7,-107-3,204 16,-167 5,91 28,154-20,-128 9,-565-20,341-3,387 0,0-1,-41-9,37 6,-45-4,-119 10,118 2,-1-4,-80-11,-148-27,150 28,-198 10,181 4,-454-1,579-4,-68-11,-26-2,-414 13,289 5,243 0,1 0,-44 11,-33 3,56-14,7 0,1 1,-51 10,23 2,-103 28,146-37,-1 0,1-1,-1-2,-34 2,-102-7,71 0,-70 1,123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20:16:45.987"/>
    </inkml:context>
    <inkml:brush xml:id="br0">
      <inkml:brushProperty name="width" value="0.035" units="cm"/>
      <inkml:brushProperty name="height" value="0.035" units="cm"/>
      <inkml:brushProperty name="color" value="#E71224"/>
    </inkml:brush>
  </inkml:definitions>
  <inkml:trace contextRef="#ctx0" brushRef="#br0">0 3 24575,'49'-1'0,"-20"0"0,-1 1 0,50 6 0,-70-5 0,-1 1 0,1-1 0,-1 1 0,0 1 0,1 0 0,-1 0 0,0 0 0,-1 1 0,1 0 0,-1 0 0,1 1 0,-1 0 0,-1 0 0,11 11 0,11 21 0,22 41 0,-28-43 0,-17-29 0,0 1 0,-1 0 0,0 1 0,-1-1 0,1 1 0,-2-1 0,1 1 0,-1 0 0,0-1 0,0 1 0,-1 9 0,-2 11 0,-10 51 0,7-52 0,-3 47 0,7-59 0,0 19 0,7 65 0,-4-88 0,0 0 0,1-1 0,0 0 0,0 0 0,1 0 0,0 0 0,1 0 0,0-1 0,0 0 0,10 12 0,4 3 0,-15-18 0,0 0 0,0 0 0,1-1 0,0 0 0,0 0 0,0 0 0,1 0 0,-1-1 0,1 0 0,9 5 0,90 43 0,-37-17 0,79 28 0,-132-59 0,0-1 0,0 0 0,0-1 0,1-1 0,-1-1 0,1 0 0,-1-1 0,1 0 0,-1-2 0,0 1 0,1-2 0,17-6 0,2-2 0,-2-2 0,1 0 0,-2-3 0,36-23 0,-64 38 0,1-1 0,-1 1 0,0-1 0,0 0 0,0 0 0,-1 0 0,1 0 0,-1-1 0,1 1 0,-1-1 0,-1 0 0,5-6 0,-7 10 0,0 0 0,0 0 0,0 0 0,0 0 0,0 0 0,0 0 0,0-1 0,0 1 0,0 0 0,0 0 0,1 0 0,-1 0 0,0 0 0,0 0 0,0 0 0,0 0 0,0-1 0,0 1 0,0 0 0,0 0 0,0 0 0,0 0 0,0 0 0,-1 0 0,1 0 0,0-1 0,0 1 0,0 0 0,0 0 0,0 0 0,0 0 0,0 0 0,0 0 0,0 0 0,0 0 0,0 0 0,0 0 0,0-1 0,0 1 0,-1 0 0,1 0 0,0 0 0,0 0 0,0 0 0,0 0 0,0 0 0,0 0 0,0 0 0,0 0 0,-1 0 0,1 0 0,0 0 0,0 0 0,0 0 0,0 0 0,0 0 0,0 0 0,0 0 0,-1 0 0,1 0 0,0 0 0,-13 4 0,-19 13 0,24-13 0,-150 59 0,62-27 0,60-20 0,23-10 0,0-1 0,0 1 0,0-2 0,-1 0 0,-17 3 0,4-4 0,1 2 0,-1 1 0,2 1 0,-1 1 0,1 2 0,0 0 0,1 2 0,-36 21 0,53-26 0,0 0 0,0 0 0,0 0 0,1 1 0,0-1 0,0 2 0,1-1 0,0 1 0,1-1 0,-1 1 0,2 0 0,-1 1 0,2-1 0,-1 1 0,-2 17 0,0 14 0,2 1 0,2 58 0,2-73 0,0 922 0,-1-938 0,0 0 0,-1 0 0,-1 0 0,0 0 0,0 0 0,-1 0 0,-1 0 0,0-1 0,0 1 0,-1-1 0,0 0 0,-1 0 0,0-1 0,0 0 0,-1 0 0,0 0 0,-1-1 0,0 0 0,0-1 0,-1 0 0,1 0 0,-17 9 0,13-9 0,2 1 0,-1-1 0,1-1 0,-2 0 0,1-1 0,-1 0 0,1 0 0,-1-1 0,-1-1 0,1 0 0,-25 3 0,-27-5-1365,36-2-5461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20:17:03.119"/>
    </inkml:context>
    <inkml:brush xml:id="br0">
      <inkml:brushProperty name="width" value="0.035" units="cm"/>
      <inkml:brushProperty name="height" value="0.035" units="cm"/>
      <inkml:brushProperty name="color" value="#E71224"/>
    </inkml:brush>
  </inkml:definitions>
  <inkml:trace contextRef="#ctx0" brushRef="#br0">0 1 24575,'18'-1'0,"0"2"0,0 0 0,0 1 0,0 0 0,0 2 0,30 10 0,-41-11 0,0 0 0,0 1 0,0 0 0,-1 0 0,1 0 0,-1 1 0,0 0 0,-1 0 0,1 1 0,-1 0 0,0 0 0,-1 0 0,1 0 0,-1 1 0,0 0 0,-1-1 0,1 2 0,2 8 0,3 14 0,-2-1 0,0 1 0,-2 0 0,-1 0 0,-2 1 0,-1 45 0,-1-70 0,0 0 0,0 0 0,1 0 0,-1 0 0,1-1 0,1 1 0,-1 0 0,1-1 0,0 1 0,1-1 0,-1 0 0,6 9 0,1-3 0,0-1 0,0 0 0,1-1 0,16 12 0,-20-16 0,-1 0 0,1-1 0,1 1 0,-1-2 0,1 1 0,-1-1 0,1 0 0,0 0 0,0-1 0,14 3 0,-12-4 0,0-1 0,1 0 0,-1-1 0,0 0 0,1 0 0,-1-1 0,0 0 0,11-5 0,-14 6 0,1-1 0,-1 0 0,0-1 0,0 1 0,-1-1 0,1 0 0,-1-1 0,8-4 0,-13 7 0,0 1 0,0 0 0,0-1 0,0 1 0,0 0 0,1 0 0,-1-1 0,0 1 0,0 0 0,0-1 0,0 1 0,0 0 0,0-1 0,0 1 0,0 0 0,0-1 0,0 1 0,0 0 0,-1 0 0,1-1 0,0 1 0,0 0 0,0-1 0,0 1 0,0 0 0,0 0 0,-1-1 0,1 1 0,0 0 0,0 0 0,-1-1 0,1 1 0,0 0 0,0 0 0,-1 0 0,1-1 0,0 1 0,0 0 0,-1 0 0,1 0 0,0 0 0,-1 0 0,1 0 0,0 0 0,0-1 0,-1 1 0,1 0 0,0 0 0,-1 0 0,1 0 0,0 0 0,-1 1 0,1-1 0,-1 0 0,-20-3 0,21 3 0,-20-2 0,0 1 0,0 1 0,0 1 0,-36 6 0,46-4 0,-1 0 0,1 1 0,-1 0 0,1 0 0,1 1 0,-1 0 0,1 1 0,-1 0 0,2 1 0,-13 10 0,5-1 0,-1 0 0,2 1 0,0 1 0,-19 30 0,27-37 0,1 0 0,1 1 0,0 0 0,1 0 0,0 0 0,1 0 0,0 1 0,1-1 0,-2 23 0,3-3 0,2-1 0,1 1 0,1-1 0,13 53 0,-9-48 0,4 44 0,5 31 0,-8-60 0,-2 0 0,-3 1 0,-5 99 0,-1-43 0,5 21 0,-5 131 0,-1-239 0,0-1 0,-2 0 0,-1 0 0,0 0 0,-1-1 0,-1 0 0,-16 24 0,9-16 0,2 2 0,-12 32 0,17-39-1365,0-4-5461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20:17:09.792"/>
    </inkml:context>
    <inkml:brush xml:id="br0">
      <inkml:brushProperty name="width" value="0.035" units="cm"/>
      <inkml:brushProperty name="height" value="0.035" units="cm"/>
      <inkml:brushProperty name="color" value="#E71224"/>
    </inkml:brush>
  </inkml:definitions>
  <inkml:trace contextRef="#ctx0" brushRef="#br0">0 729 24483,'1629'-716'0,"-1887"704"0,516 24 0,-423 187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20:17:31.182"/>
    </inkml:context>
    <inkml:brush xml:id="br0">
      <inkml:brushProperty name="width" value="0.035" units="cm"/>
      <inkml:brushProperty name="height" value="0.035" units="cm"/>
      <inkml:brushProperty name="color" value="#E71224"/>
    </inkml:brush>
  </inkml:definitions>
  <inkml:trace contextRef="#ctx0" brushRef="#br0">1080 1 24575,'-20'0'0,"-136"5"0,134-3 0,0 1 0,1 2 0,-1 0 0,1 1 0,-22 10 0,31-9 0,1 0 0,0 0 0,0 1 0,1 1 0,0-1 0,-16 19 0,-13 11 0,-3-1 0,1 2 0,2 2 0,-35 47 0,42-49 0,-59 55 0,66-69 0,-12 7 0,-66 46 0,-5 3 0,108-80 0,-1-1 0,1 1 0,-1 0 0,1-1 0,0 1 0,-1-1 0,1 1 0,-1-1 0,0 0 0,1 1 0,-1-1 0,1 1 0,-1-1 0,0 0 0,1 1 0,-1-1 0,0 0 0,1 0 0,-1 0 0,0 1 0,1-1 0,-1 0 0,0 0 0,1 0 0,-1 0 0,0 0 0,0 0 0,1-1 0,-1 1 0,0 0 0,1 0 0,-1 0 0,0-1 0,1 1 0,-1 0 0,1 0 0,-1-1 0,0 1 0,1-1 0,-1 1 0,1-1 0,-1 1 0,1-1 0,-1 1 0,1-1 0,-1 1 0,1-1 0,0 1 0,-1-1 0,1 0 0,0 1 0,-1-1 0,1 0 0,0 1 0,0-1 0,0 0 0,0 1 0,0-1 0,0 0 0,0 0 0,0 1 0,0-1 0,0-1 0,-1-57 0,2 48 0,3-147 0,-5 179 0,3 171 0,-2-189 0,0 0 0,1 0 0,-1 0 0,1 0 0,0 1 0,0-1 0,0 0 0,0 0 0,0 0 0,1-1 0,-1 1 0,1 0 0,0 0 0,0-1 0,0 1 0,0-1 0,0 0 0,1 0 0,-1 1 0,1-2 0,2 3 0,0-1 0,1-1 0,-1 0 0,0 0 0,1-1 0,-1 1 0,1-1 0,0-1 0,-1 1 0,1-1 0,0 0 0,5 0 0,13-3 0,0-1 0,0-1 0,-1-1 0,34-13 0,-3-3-60,-31 12-201,0 1 0,0 1 0,1 1 0,29-5 0,-28 10-6565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20:18:14.435"/>
    </inkml:context>
    <inkml:brush xml:id="br0">
      <inkml:brushProperty name="width" value="0.035" units="cm"/>
      <inkml:brushProperty name="height" value="0.035" units="cm"/>
      <inkml:brushProperty name="color" value="#004F8B"/>
    </inkml:brush>
  </inkml:definitions>
  <inkml:trace contextRef="#ctx0" brushRef="#br0">96 1 24575,'15'0'0,"0"0"0,0 1 0,0 1 0,0 1 0,28 8 0,-33-8 0,-1 1 0,-1 1 0,1 0 0,0 0 0,-1 0 0,0 1 0,-1 1 0,1-1 0,-1 1 0,7 9 0,21 25 0,-3 3 0,-1 0 0,48 95 0,-54-93 0,-13-24 0,-1 0 0,10 27 0,-13-22 0,-2 0 0,-1 1 0,-1 0 0,0 30 0,-1-19 0,9 45 0,0-1 0,-4 2 0,-3-1 0,-9 112 0,2-45 0,2 1405 0,-3-1516 0,-1-1 0,-2 0 0,-15 55 0,11-54 0,1 2 0,3-1 0,-3 44 0,9-54 0,-1 40 0,-16 115 0,2-42 0,12-91 0,-12 55 0,-18 132 0,13-110 0,6 0 0,3 143 0,12-213 0,1 29 0,-4 0 0,-18 126 0,9-129 0,5 0 0,7 148 0,2-83 0,-3 988 0,2-1112 0,1 1 0,1-1 0,2 0 0,1 0 0,1 0 0,12 28 0,16 53 0,-31-88 0,-1 0 0,1 0 0,0 0 0,2-1 0,0 0 0,1 0 0,1 0 0,1-1 0,1-1 0,19 25 0,-25-34 0,1-1 0,1 0 0,-1 0 0,1 0 0,0-1 0,1 0 0,-1-1 0,1 1 0,0-2 0,1 1 0,-1-1 0,1 0 0,0-1 0,0 0 0,0 0 0,0-1 0,0 0 0,1-1 0,11 1 0,63-2 0,-103 1 0,1 0 0,-1 2 0,1 0 0,0 1 0,0 1 0,-18 7 0,-4 4 0,34-15 0,0 1 0,0 0 0,0 0 0,0 0 0,1 1 0,-1 0 0,1 0 0,0 1 0,0-1 0,0 1 0,0 0 0,1 1 0,0-1 0,-1 1 0,-3 6 0,-1 8 0,1 0 0,1 0 0,0 1 0,2 0 0,0 0 0,-2 30 0,-5 16 0,5-24 0,2 0 0,2 0 0,2 0 0,7 71 0,-1-88 0,1 1 0,1-2 0,1 1 0,2-1 0,0 0 0,2-1 0,14 23 0,10 23 0,117 225 0,-147-279 0,-1 1 0,0 0 0,-1 1 0,-1-1 0,2 26 0,8 37 0,0-35 0,-6-24 0,-1 0 0,-1 0 0,0 1 0,2 39 0,-7-55 0,0-1 0,0 0 0,-1 0 0,1 0 0,-1 1 0,0-1 0,0 0 0,0 0 0,-1 0 0,1 0 0,-1 0 0,0 0 0,0-1 0,0 1 0,-1-1 0,0 1 0,1-1 0,-1 0 0,0 0 0,0 0 0,-1 0 0,1-1 0,0 1 0,-1-1 0,0 0 0,1 0 0,-1 0 0,0 0 0,-7 1 0,-140 31 0,120-30 0,-1 2 0,1 1 0,1 2 0,-1 1 0,-51 25 0,45-18 0,0-1 0,-2-2 0,0-2 0,0-1 0,-1-2 0,-51 5 0,58-11-1365,5 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2CB512E-1865-4764-B3F5-C7EFDFE54295}" type="datetimeFigureOut">
              <a:rPr lang="en-US" smtClean="0"/>
              <a:t>7/10/2025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F50C96-F0EA-4BF2-8F51-CC3EF9603159}" type="slidenum">
              <a:rPr lang="en-US" smtClean="0"/>
              <a:t>‹#›</a:t>
            </a:fld>
            <a:endParaRPr lang="en-US" dirty="0"/>
          </a:p>
        </p:txBody>
      </p:sp>
    </p:spTree>
    <p:extLst>
      <p:ext uri="{BB962C8B-B14F-4D97-AF65-F5344CB8AC3E}">
        <p14:creationId xmlns:p14="http://schemas.microsoft.com/office/powerpoint/2010/main" val="72502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50C96-F0EA-4BF2-8F51-CC3EF9603159}" type="slidenum">
              <a:rPr lang="en-US" smtClean="0"/>
              <a:t>1</a:t>
            </a:fld>
            <a:endParaRPr lang="en-US" dirty="0"/>
          </a:p>
        </p:txBody>
      </p:sp>
    </p:spTree>
    <p:extLst>
      <p:ext uri="{BB962C8B-B14F-4D97-AF65-F5344CB8AC3E}">
        <p14:creationId xmlns:p14="http://schemas.microsoft.com/office/powerpoint/2010/main" val="2872066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latin typeface="Amasis MT Pro Medium" panose="02040604050005020304" pitchFamily="18" charset="0"/>
              </a:rPr>
              <a:t>Never correct the books of the Treasurer</a:t>
            </a:r>
          </a:p>
          <a:p>
            <a:pPr marL="742950" lvl="1" indent="-285750">
              <a:buFont typeface="Arial" panose="020B0604020202020204" pitchFamily="34" charset="0"/>
              <a:buChar char="•"/>
            </a:pPr>
            <a:r>
              <a:rPr lang="en-US" sz="1400" dirty="0">
                <a:latin typeface="Amasis MT Pro Medium" panose="02040604050005020304" pitchFamily="18" charset="0"/>
              </a:rPr>
              <a:t>The Treasurer will correct the books</a:t>
            </a:r>
          </a:p>
        </p:txBody>
      </p:sp>
      <p:sp>
        <p:nvSpPr>
          <p:cNvPr id="4" name="Slide Number Placeholder 3"/>
          <p:cNvSpPr>
            <a:spLocks noGrp="1"/>
          </p:cNvSpPr>
          <p:nvPr>
            <p:ph type="sldNum" sz="quarter" idx="5"/>
          </p:nvPr>
        </p:nvSpPr>
        <p:spPr/>
        <p:txBody>
          <a:bodyPr/>
          <a:lstStyle/>
          <a:p>
            <a:fld id="{52F50C96-F0EA-4BF2-8F51-CC3EF9603159}" type="slidenum">
              <a:rPr lang="en-US" smtClean="0"/>
              <a:t>10</a:t>
            </a:fld>
            <a:endParaRPr lang="en-US" dirty="0"/>
          </a:p>
        </p:txBody>
      </p:sp>
    </p:spTree>
    <p:extLst>
      <p:ext uri="{BB962C8B-B14F-4D97-AF65-F5344CB8AC3E}">
        <p14:creationId xmlns:p14="http://schemas.microsoft.com/office/powerpoint/2010/main" val="2496796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latin typeface="Amasis MT Pro Medium" panose="02040604050005020304" pitchFamily="18" charset="0"/>
              </a:rPr>
              <a:t>The Sr Trustee is responsible for sending the audit to Department</a:t>
            </a:r>
          </a:p>
          <a:p>
            <a:pPr marL="742950" lvl="1" indent="-285750">
              <a:buFont typeface="Arial" panose="020B0604020202020204" pitchFamily="34" charset="0"/>
              <a:buChar char="•"/>
            </a:pPr>
            <a:r>
              <a:rPr lang="en-US" sz="1400" dirty="0">
                <a:latin typeface="Amasis MT Pro Medium" panose="02040604050005020304" pitchFamily="18" charset="0"/>
              </a:rPr>
              <a:t>Sometimes we get busy and forget.</a:t>
            </a:r>
          </a:p>
          <a:p>
            <a:pPr marL="742950" lvl="1" indent="-285750">
              <a:buFont typeface="Arial" panose="020B0604020202020204" pitchFamily="34" charset="0"/>
              <a:buChar char="•"/>
            </a:pPr>
            <a:r>
              <a:rPr lang="en-US" sz="1400" dirty="0">
                <a:latin typeface="Amasis MT Pro Medium" panose="02040604050005020304" pitchFamily="18" charset="0"/>
              </a:rPr>
              <a:t>Scan the audit at the meeting once it has been approved.  (Make sure to put the date of approval on the audit sheet.)</a:t>
            </a:r>
          </a:p>
          <a:p>
            <a:pPr marL="742950" lvl="1" indent="-285750">
              <a:buFont typeface="Arial" panose="020B0604020202020204" pitchFamily="34" charset="0"/>
              <a:buChar char="•"/>
            </a:pPr>
            <a:r>
              <a:rPr lang="en-US" sz="1400" dirty="0">
                <a:latin typeface="Amasis MT Pro Medium" panose="02040604050005020304" pitchFamily="18" charset="0"/>
              </a:rPr>
              <a:t>Email to vfwauxdeptmo@gmail.com </a:t>
            </a:r>
          </a:p>
          <a:p>
            <a:pPr marL="1200150" lvl="2" indent="-285750">
              <a:buFont typeface="Arial" panose="020B0604020202020204" pitchFamily="34" charset="0"/>
              <a:buChar char="•"/>
            </a:pPr>
            <a:r>
              <a:rPr lang="en-US" sz="1400" dirty="0">
                <a:latin typeface="Amasis MT Pro Medium" panose="02040604050005020304" pitchFamily="18" charset="0"/>
              </a:rPr>
              <a:t>Once received, you will get an email back that it has been received.</a:t>
            </a:r>
          </a:p>
        </p:txBody>
      </p:sp>
      <p:sp>
        <p:nvSpPr>
          <p:cNvPr id="4" name="Slide Number Placeholder 3"/>
          <p:cNvSpPr>
            <a:spLocks noGrp="1"/>
          </p:cNvSpPr>
          <p:nvPr>
            <p:ph type="sldNum" sz="quarter" idx="5"/>
          </p:nvPr>
        </p:nvSpPr>
        <p:spPr/>
        <p:txBody>
          <a:bodyPr/>
          <a:lstStyle/>
          <a:p>
            <a:fld id="{52F50C96-F0EA-4BF2-8F51-CC3EF9603159}" type="slidenum">
              <a:rPr lang="en-US" smtClean="0"/>
              <a:t>11</a:t>
            </a:fld>
            <a:endParaRPr lang="en-US" dirty="0"/>
          </a:p>
        </p:txBody>
      </p:sp>
    </p:spTree>
    <p:extLst>
      <p:ext uri="{BB962C8B-B14F-4D97-AF65-F5344CB8AC3E}">
        <p14:creationId xmlns:p14="http://schemas.microsoft.com/office/powerpoint/2010/main" val="746909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50C96-F0EA-4BF2-8F51-CC3EF9603159}" type="slidenum">
              <a:rPr lang="en-US" smtClean="0"/>
              <a:t>12</a:t>
            </a:fld>
            <a:endParaRPr lang="en-US" dirty="0"/>
          </a:p>
        </p:txBody>
      </p:sp>
    </p:spTree>
    <p:extLst>
      <p:ext uri="{BB962C8B-B14F-4D97-AF65-F5344CB8AC3E}">
        <p14:creationId xmlns:p14="http://schemas.microsoft.com/office/powerpoint/2010/main" val="2552560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50C96-F0EA-4BF2-8F51-CC3EF9603159}" type="slidenum">
              <a:rPr lang="en-US" smtClean="0"/>
              <a:t>13</a:t>
            </a:fld>
            <a:endParaRPr lang="en-US" dirty="0"/>
          </a:p>
        </p:txBody>
      </p:sp>
    </p:spTree>
    <p:extLst>
      <p:ext uri="{BB962C8B-B14F-4D97-AF65-F5344CB8AC3E}">
        <p14:creationId xmlns:p14="http://schemas.microsoft.com/office/powerpoint/2010/main" val="1203033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masis MT Pro Medium" panose="02040604050005020304" pitchFamily="18" charset="0"/>
              </a:rPr>
              <a:t>Let’s breakdown the audit report</a:t>
            </a:r>
          </a:p>
          <a:p>
            <a:pPr marL="171450" indent="-171450">
              <a:buFont typeface="Arial" panose="020B0604020202020204" pitchFamily="34" charset="0"/>
              <a:buChar char="•"/>
            </a:pPr>
            <a:r>
              <a:rPr lang="en-US" dirty="0">
                <a:latin typeface="Amasis MT Pro Medium" panose="02040604050005020304" pitchFamily="18" charset="0"/>
              </a:rPr>
              <a:t>Auxiliary number with the months covered</a:t>
            </a:r>
          </a:p>
          <a:p>
            <a:pPr marL="171450" indent="-171450">
              <a:buFont typeface="Arial" panose="020B0604020202020204" pitchFamily="34" charset="0"/>
              <a:buChar char="•"/>
            </a:pPr>
            <a:r>
              <a:rPr lang="en-US" dirty="0">
                <a:latin typeface="Amasis MT Pro Medium" panose="02040604050005020304" pitchFamily="18" charset="0"/>
              </a:rPr>
              <a:t>Treasurer’s Ledger Reconciliation</a:t>
            </a:r>
          </a:p>
          <a:p>
            <a:pPr marL="628650" lvl="1" indent="-171450">
              <a:buFont typeface="Arial" panose="020B0604020202020204" pitchFamily="34" charset="0"/>
              <a:buChar char="•"/>
            </a:pPr>
            <a:r>
              <a:rPr lang="en-US" dirty="0">
                <a:latin typeface="Amasis MT Pro Medium" panose="02040604050005020304" pitchFamily="18" charset="0"/>
              </a:rPr>
              <a:t>Restricted funds are money designated for a purpose but is in the checking account</a:t>
            </a:r>
          </a:p>
          <a:p>
            <a:pPr marL="628650" lvl="1" indent="-171450">
              <a:buFont typeface="Arial" panose="020B0604020202020204" pitchFamily="34" charset="0"/>
              <a:buChar char="•"/>
            </a:pPr>
            <a:r>
              <a:rPr lang="en-US" dirty="0">
                <a:latin typeface="Amasis MT Pro Medium" panose="02040604050005020304" pitchFamily="18" charset="0"/>
              </a:rPr>
              <a:t>Totals are to added down and across to come up with the total this report</a:t>
            </a:r>
          </a:p>
          <a:p>
            <a:pPr marL="628650" lvl="1" indent="-171450">
              <a:buFont typeface="Arial" panose="020B0604020202020204" pitchFamily="34" charset="0"/>
              <a:buChar char="•"/>
            </a:pPr>
            <a:r>
              <a:rPr lang="en-US" dirty="0">
                <a:latin typeface="Amasis MT Pro Medium" panose="02040604050005020304" pitchFamily="18" charset="0"/>
              </a:rPr>
              <a:t>The Auxiliary is to audit the Bingo account if they have one.</a:t>
            </a:r>
          </a:p>
          <a:p>
            <a:pPr marL="628650" lvl="1" indent="-171450">
              <a:buFont typeface="Arial" panose="020B0604020202020204" pitchFamily="34" charset="0"/>
              <a:buChar char="•"/>
            </a:pPr>
            <a:r>
              <a:rPr lang="en-US" dirty="0">
                <a:latin typeface="Amasis MT Pro Medium" panose="02040604050005020304" pitchFamily="18" charset="0"/>
              </a:rPr>
              <a:t>Any CDS or saving accounts go in this section</a:t>
            </a:r>
          </a:p>
          <a:p>
            <a:pPr marL="628650" lvl="1" indent="-171450">
              <a:buFont typeface="Arial" panose="020B0604020202020204" pitchFamily="34" charset="0"/>
              <a:buChar char="•"/>
            </a:pPr>
            <a:r>
              <a:rPr lang="en-US" dirty="0">
                <a:latin typeface="Amasis MT Pro Medium" panose="02040604050005020304" pitchFamily="18" charset="0"/>
              </a:rPr>
              <a:t>Total of all Funds are to be carried down.</a:t>
            </a:r>
          </a:p>
          <a:p>
            <a:pPr marL="628650" lvl="1" indent="-171450">
              <a:buFont typeface="Arial" panose="020B0604020202020204" pitchFamily="34" charset="0"/>
              <a:buChar char="•"/>
            </a:pPr>
            <a:r>
              <a:rPr lang="en-US" dirty="0">
                <a:latin typeface="Amasis MT Pro Medium" panose="02040604050005020304" pitchFamily="18" charset="0"/>
              </a:rPr>
              <a:t>Bank Statement Reconciliation</a:t>
            </a:r>
          </a:p>
          <a:p>
            <a:pPr marL="1085850" lvl="2" indent="-171450">
              <a:buFont typeface="Arial" panose="020B0604020202020204" pitchFamily="34" charset="0"/>
              <a:buChar char="•"/>
            </a:pPr>
            <a:r>
              <a:rPr lang="en-US" dirty="0">
                <a:latin typeface="Amasis MT Pro Medium" panose="02040604050005020304" pitchFamily="18" charset="0"/>
              </a:rPr>
              <a:t>The ending total from the bank statement is entered here – very important</a:t>
            </a:r>
          </a:p>
          <a:p>
            <a:pPr marL="1085850" lvl="2" indent="-171450">
              <a:buFont typeface="Arial" panose="020B0604020202020204" pitchFamily="34" charset="0"/>
              <a:buChar char="•"/>
            </a:pPr>
            <a:r>
              <a:rPr lang="en-US" dirty="0">
                <a:latin typeface="Amasis MT Pro Medium" panose="02040604050005020304" pitchFamily="18" charset="0"/>
              </a:rPr>
              <a:t>Any outstanding checks or deposits are to be entered here</a:t>
            </a:r>
          </a:p>
          <a:p>
            <a:pPr marL="1085850" lvl="2" indent="-171450">
              <a:buFont typeface="Arial" panose="020B0604020202020204" pitchFamily="34" charset="0"/>
              <a:buChar char="•"/>
            </a:pPr>
            <a:r>
              <a:rPr lang="en-US" dirty="0">
                <a:latin typeface="Amasis MT Pro Medium" panose="02040604050005020304" pitchFamily="18" charset="0"/>
              </a:rPr>
              <a:t>Your total Adjusted Bank Balance is when you subtract your outstanding checks and add the outstanding deposits from the ending bank statement balance.</a:t>
            </a:r>
          </a:p>
          <a:p>
            <a:pPr marL="1085850" lvl="2" indent="-171450">
              <a:buFont typeface="Arial" panose="020B0604020202020204" pitchFamily="34" charset="0"/>
              <a:buChar char="•"/>
            </a:pPr>
            <a:r>
              <a:rPr lang="en-US" dirty="0">
                <a:latin typeface="Amasis MT Pro Medium" panose="02040604050005020304" pitchFamily="18" charset="0"/>
              </a:rPr>
              <a:t>Your Total Adjusted Bank Balance and the Total line with the </a:t>
            </a:r>
            <a:r>
              <a:rPr lang="en-US" dirty="0">
                <a:latin typeface="Amasis MT Pro Medium" panose="02040604050005020304" pitchFamily="18" charset="0"/>
                <a:sym typeface="Wingdings 2" panose="05020102010507070707" pitchFamily="18" charset="2"/>
              </a:rPr>
              <a:t> are to match.  </a:t>
            </a:r>
          </a:p>
          <a:p>
            <a:pPr marL="1543050" lvl="3" indent="-171450">
              <a:buFont typeface="Arial" panose="020B0604020202020204" pitchFamily="34" charset="0"/>
              <a:buChar char="•"/>
            </a:pPr>
            <a:r>
              <a:rPr lang="en-US" dirty="0">
                <a:latin typeface="Amasis MT Pro Medium" panose="02040604050005020304" pitchFamily="18" charset="0"/>
                <a:sym typeface="Wingdings 2" panose="05020102010507070707" pitchFamily="18" charset="2"/>
              </a:rPr>
              <a:t>If they do not match, there is something wrong with the numbers.</a:t>
            </a:r>
            <a:endParaRPr lang="en-US" dirty="0">
              <a:latin typeface="Amasis MT Pro Medium" panose="02040604050005020304" pitchFamily="18" charset="0"/>
            </a:endParaRPr>
          </a:p>
          <a:p>
            <a:pPr marL="171450" lvl="0" indent="-171450">
              <a:buFont typeface="Arial" panose="020B0604020202020204" pitchFamily="34" charset="0"/>
              <a:buChar char="•"/>
            </a:pPr>
            <a:endParaRPr lang="en-US" dirty="0">
              <a:latin typeface="Amasis MT Pro Medium" panose="02040604050005020304" pitchFamily="18" charset="0"/>
            </a:endParaRPr>
          </a:p>
        </p:txBody>
      </p:sp>
      <p:sp>
        <p:nvSpPr>
          <p:cNvPr id="4" name="Slide Number Placeholder 3"/>
          <p:cNvSpPr>
            <a:spLocks noGrp="1"/>
          </p:cNvSpPr>
          <p:nvPr>
            <p:ph type="sldNum" sz="quarter" idx="5"/>
          </p:nvPr>
        </p:nvSpPr>
        <p:spPr/>
        <p:txBody>
          <a:bodyPr/>
          <a:lstStyle/>
          <a:p>
            <a:fld id="{52F50C96-F0EA-4BF2-8F51-CC3EF9603159}" type="slidenum">
              <a:rPr lang="en-US" smtClean="0"/>
              <a:t>14</a:t>
            </a:fld>
            <a:endParaRPr lang="en-US" dirty="0"/>
          </a:p>
        </p:txBody>
      </p:sp>
    </p:spTree>
    <p:extLst>
      <p:ext uri="{BB962C8B-B14F-4D97-AF65-F5344CB8AC3E}">
        <p14:creationId xmlns:p14="http://schemas.microsoft.com/office/powerpoint/2010/main" val="3613782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50C96-F0EA-4BF2-8F51-CC3EF9603159}" type="slidenum">
              <a:rPr lang="en-US" smtClean="0"/>
              <a:t>15</a:t>
            </a:fld>
            <a:endParaRPr lang="en-US" dirty="0"/>
          </a:p>
        </p:txBody>
      </p:sp>
    </p:spTree>
    <p:extLst>
      <p:ext uri="{BB962C8B-B14F-4D97-AF65-F5344CB8AC3E}">
        <p14:creationId xmlns:p14="http://schemas.microsoft.com/office/powerpoint/2010/main" val="2382246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masis MT Pro Medium" panose="02040604050005020304" pitchFamily="18" charset="0"/>
              </a:rPr>
              <a:t>Under the Relief Fund – they did not carry over the correct amount.  Balance forward was $2898.29, no receipts, no disbursements, they carried over $2598.29.  A difference of $300.</a:t>
            </a:r>
          </a:p>
          <a:p>
            <a:endParaRPr lang="en-US" sz="1400" dirty="0">
              <a:latin typeface="Amasis MT Pro Medium" panose="02040604050005020304" pitchFamily="18" charset="0"/>
            </a:endParaRPr>
          </a:p>
          <a:p>
            <a:r>
              <a:rPr lang="en-US" sz="1400" dirty="0">
                <a:latin typeface="Amasis MT Pro Medium" panose="02040604050005020304" pitchFamily="18" charset="0"/>
              </a:rPr>
              <a:t>When adding the numbers going down and across, you should get the same number. If you correct the ending balance in the relief fund to $2898.29, add the numbers down you get $13,972.09.  It is the same if you add your Cash Balance Last Report to the Receipts, subtract he Disbursements you match the $13,972.09.  There is a $.69 difference between the ledger balance and the Total Adjusted Bank Balance.  </a:t>
            </a:r>
          </a:p>
          <a:p>
            <a:endParaRPr lang="en-US" sz="1400" dirty="0">
              <a:latin typeface="Amasis MT Pro Medium" panose="02040604050005020304" pitchFamily="18" charset="0"/>
            </a:endParaRPr>
          </a:p>
          <a:p>
            <a:r>
              <a:rPr lang="en-US" sz="1400" dirty="0">
                <a:latin typeface="Amasis MT Pro Medium" panose="02040604050005020304" pitchFamily="18" charset="0"/>
              </a:rPr>
              <a:t>This Audit is not balance since the Total Adjusted Bank Balance is not the same as the Total Cash Balance this Report.</a:t>
            </a:r>
          </a:p>
        </p:txBody>
      </p:sp>
      <p:sp>
        <p:nvSpPr>
          <p:cNvPr id="4" name="Slide Number Placeholder 3"/>
          <p:cNvSpPr>
            <a:spLocks noGrp="1"/>
          </p:cNvSpPr>
          <p:nvPr>
            <p:ph type="sldNum" sz="quarter" idx="5"/>
          </p:nvPr>
        </p:nvSpPr>
        <p:spPr/>
        <p:txBody>
          <a:bodyPr/>
          <a:lstStyle/>
          <a:p>
            <a:fld id="{52F50C96-F0EA-4BF2-8F51-CC3EF9603159}" type="slidenum">
              <a:rPr lang="en-US" smtClean="0"/>
              <a:t>16</a:t>
            </a:fld>
            <a:endParaRPr lang="en-US" dirty="0"/>
          </a:p>
        </p:txBody>
      </p:sp>
    </p:spTree>
    <p:extLst>
      <p:ext uri="{BB962C8B-B14F-4D97-AF65-F5344CB8AC3E}">
        <p14:creationId xmlns:p14="http://schemas.microsoft.com/office/powerpoint/2010/main" val="3738630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masis MT Pro Medium" panose="02040604050005020304" pitchFamily="18" charset="0"/>
              </a:rPr>
              <a:t>What happens when you have a check that has been outstanding for several months/years?  </a:t>
            </a:r>
          </a:p>
          <a:p>
            <a:pPr marL="171450" indent="-171450">
              <a:buFont typeface="Arial" panose="020B0604020202020204" pitchFamily="34" charset="0"/>
              <a:buChar char="•"/>
            </a:pPr>
            <a:r>
              <a:rPr lang="en-US" sz="1400" dirty="0">
                <a:latin typeface="Amasis MT Pro Medium" panose="02040604050005020304" pitchFamily="18" charset="0"/>
              </a:rPr>
              <a:t>If you have an outstanding check that has not been cashed in several months</a:t>
            </a:r>
          </a:p>
          <a:p>
            <a:pPr marL="628650" lvl="1" indent="-171450">
              <a:buFont typeface="Arial" panose="020B0604020202020204" pitchFamily="34" charset="0"/>
              <a:buChar char="•"/>
            </a:pPr>
            <a:r>
              <a:rPr lang="en-US" sz="1400" dirty="0">
                <a:latin typeface="Amasis MT Pro Medium" panose="02040604050005020304" pitchFamily="18" charset="0"/>
              </a:rPr>
              <a:t>Add that amount of the check back into your ledger.  </a:t>
            </a:r>
          </a:p>
        </p:txBody>
      </p:sp>
      <p:sp>
        <p:nvSpPr>
          <p:cNvPr id="4" name="Slide Number Placeholder 3"/>
          <p:cNvSpPr>
            <a:spLocks noGrp="1"/>
          </p:cNvSpPr>
          <p:nvPr>
            <p:ph type="sldNum" sz="quarter" idx="5"/>
          </p:nvPr>
        </p:nvSpPr>
        <p:spPr/>
        <p:txBody>
          <a:bodyPr/>
          <a:lstStyle/>
          <a:p>
            <a:fld id="{52F50C96-F0EA-4BF2-8F51-CC3EF9603159}" type="slidenum">
              <a:rPr lang="en-US" smtClean="0"/>
              <a:t>17</a:t>
            </a:fld>
            <a:endParaRPr lang="en-US" dirty="0"/>
          </a:p>
        </p:txBody>
      </p:sp>
    </p:spTree>
    <p:extLst>
      <p:ext uri="{BB962C8B-B14F-4D97-AF65-F5344CB8AC3E}">
        <p14:creationId xmlns:p14="http://schemas.microsoft.com/office/powerpoint/2010/main" val="3640545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latin typeface="Amasis MT Pro Medium" panose="02040604050005020304" pitchFamily="18" charset="0"/>
              </a:rPr>
              <a:t>Trustees are important</a:t>
            </a:r>
          </a:p>
          <a:p>
            <a:pPr marL="285750" indent="-285750">
              <a:buFont typeface="Arial" panose="020B0604020202020204" pitchFamily="34" charset="0"/>
              <a:buChar char="•"/>
            </a:pPr>
            <a:r>
              <a:rPr lang="en-US" sz="1400" dirty="0">
                <a:latin typeface="Amasis MT Pro Medium" panose="02040604050005020304" pitchFamily="18" charset="0"/>
              </a:rPr>
              <a:t>They keep the Treasurer honest</a:t>
            </a:r>
          </a:p>
          <a:p>
            <a:pPr marL="742950" lvl="1" indent="-285750">
              <a:buFont typeface="Arial" panose="020B0604020202020204" pitchFamily="34" charset="0"/>
              <a:buChar char="•"/>
            </a:pPr>
            <a:r>
              <a:rPr lang="en-US" sz="1400" dirty="0">
                <a:latin typeface="Amasis MT Pro Medium" panose="02040604050005020304" pitchFamily="18" charset="0"/>
              </a:rPr>
              <a:t>We have had Treasurer’s embezzle money from the Auxiliary.</a:t>
            </a:r>
          </a:p>
          <a:p>
            <a:pPr marL="285750" lvl="0" indent="-285750">
              <a:buFont typeface="Arial" panose="020B0604020202020204" pitchFamily="34" charset="0"/>
              <a:buChar char="•"/>
            </a:pPr>
            <a:r>
              <a:rPr lang="en-US" sz="1400" dirty="0">
                <a:latin typeface="Amasis MT Pro Medium" panose="02040604050005020304" pitchFamily="18" charset="0"/>
              </a:rPr>
              <a:t>If the audit is not properly done, the bond will be invalid</a:t>
            </a:r>
          </a:p>
        </p:txBody>
      </p:sp>
      <p:sp>
        <p:nvSpPr>
          <p:cNvPr id="4" name="Slide Number Placeholder 3"/>
          <p:cNvSpPr>
            <a:spLocks noGrp="1"/>
          </p:cNvSpPr>
          <p:nvPr>
            <p:ph type="sldNum" sz="quarter" idx="5"/>
          </p:nvPr>
        </p:nvSpPr>
        <p:spPr/>
        <p:txBody>
          <a:bodyPr/>
          <a:lstStyle/>
          <a:p>
            <a:fld id="{52F50C96-F0EA-4BF2-8F51-CC3EF9603159}" type="slidenum">
              <a:rPr lang="en-US" smtClean="0"/>
              <a:t>2</a:t>
            </a:fld>
            <a:endParaRPr lang="en-US" dirty="0"/>
          </a:p>
        </p:txBody>
      </p:sp>
    </p:spTree>
    <p:extLst>
      <p:ext uri="{BB962C8B-B14F-4D97-AF65-F5344CB8AC3E}">
        <p14:creationId xmlns:p14="http://schemas.microsoft.com/office/powerpoint/2010/main" val="3126622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latin typeface="Amasis MT Pro Medium" panose="02040604050005020304" pitchFamily="18" charset="0"/>
              </a:rPr>
              <a:t>Bylaws – Sec 814 – Trustees, Duties of (All Levels)</a:t>
            </a:r>
          </a:p>
          <a:p>
            <a:pPr marL="742950" lvl="1" indent="-285750">
              <a:buFont typeface="Arial" panose="020B0604020202020204" pitchFamily="34" charset="0"/>
              <a:buChar char="•"/>
            </a:pPr>
            <a:r>
              <a:rPr lang="en-US" sz="1400" dirty="0">
                <a:latin typeface="Amasis MT Pro Medium" panose="02040604050005020304" pitchFamily="18" charset="0"/>
              </a:rPr>
              <a:t>B.  It shall be the duty of the Trustees</a:t>
            </a:r>
          </a:p>
          <a:p>
            <a:pPr marL="457200" lvl="1" indent="0">
              <a:buFont typeface="Arial" panose="020B0604020202020204" pitchFamily="34" charset="0"/>
              <a:buNone/>
            </a:pPr>
            <a:r>
              <a:rPr lang="en-US" sz="1400" dirty="0">
                <a:latin typeface="Amasis MT Pro Medium" panose="02040604050005020304" pitchFamily="18" charset="0"/>
              </a:rPr>
              <a:t>            1.   To properly audit the books and records of the Auxiliary Treasurer and Secretary no later than the end of the month following the expiration of each quarterly period.</a:t>
            </a:r>
          </a:p>
          <a:p>
            <a:pPr marL="742950" lvl="1" indent="-285750">
              <a:buFont typeface="Arial" panose="020B0604020202020204" pitchFamily="34" charset="0"/>
              <a:buChar char="•"/>
            </a:pPr>
            <a:r>
              <a:rPr lang="en-US" sz="1400" dirty="0">
                <a:latin typeface="Amasis MT Pro Medium" panose="02040604050005020304" pitchFamily="18" charset="0"/>
              </a:rPr>
              <a:t>The approved Audit is due to the Department Treasurer.</a:t>
            </a:r>
          </a:p>
          <a:p>
            <a:pPr marL="1200150" lvl="2" indent="-285750">
              <a:buFont typeface="Arial" panose="020B0604020202020204" pitchFamily="34" charset="0"/>
              <a:buChar char="•"/>
            </a:pPr>
            <a:r>
              <a:rPr lang="en-US" sz="1400" dirty="0">
                <a:latin typeface="Amasis MT Pro Medium" panose="02040604050005020304" pitchFamily="18" charset="0"/>
              </a:rPr>
              <a:t>Scan the Audit once it has been approved by the membership and dated, with your phone.  Send in email to Department Treasurer right after the meeting.</a:t>
            </a:r>
          </a:p>
        </p:txBody>
      </p:sp>
      <p:sp>
        <p:nvSpPr>
          <p:cNvPr id="4" name="Slide Number Placeholder 3"/>
          <p:cNvSpPr>
            <a:spLocks noGrp="1"/>
          </p:cNvSpPr>
          <p:nvPr>
            <p:ph type="sldNum" sz="quarter" idx="5"/>
          </p:nvPr>
        </p:nvSpPr>
        <p:spPr/>
        <p:txBody>
          <a:bodyPr/>
          <a:lstStyle/>
          <a:p>
            <a:fld id="{52F50C96-F0EA-4BF2-8F51-CC3EF9603159}" type="slidenum">
              <a:rPr lang="en-US" smtClean="0"/>
              <a:t>3</a:t>
            </a:fld>
            <a:endParaRPr lang="en-US" dirty="0"/>
          </a:p>
        </p:txBody>
      </p:sp>
    </p:spTree>
    <p:extLst>
      <p:ext uri="{BB962C8B-B14F-4D97-AF65-F5344CB8AC3E}">
        <p14:creationId xmlns:p14="http://schemas.microsoft.com/office/powerpoint/2010/main" val="1233251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latin typeface="Amasis MT Pro Medium" panose="02040604050005020304" pitchFamily="18" charset="0"/>
              </a:rPr>
              <a:t>Why would you want the President, Secretary, and Treasurer to be at the Audit?</a:t>
            </a:r>
          </a:p>
          <a:p>
            <a:pPr marL="628650" lvl="1" indent="-171450">
              <a:buFont typeface="Arial" panose="020B0604020202020204" pitchFamily="34" charset="0"/>
              <a:buChar char="•"/>
            </a:pPr>
            <a:r>
              <a:rPr lang="en-US" sz="1400" dirty="0">
                <a:latin typeface="Amasis MT Pro Medium" panose="02040604050005020304" pitchFamily="18" charset="0"/>
              </a:rPr>
              <a:t>To answer questions</a:t>
            </a:r>
          </a:p>
          <a:p>
            <a:pPr marL="171450" lvl="0" indent="-171450">
              <a:buFont typeface="Arial" panose="020B0604020202020204" pitchFamily="34" charset="0"/>
              <a:buChar char="•"/>
            </a:pPr>
            <a:r>
              <a:rPr lang="en-US" sz="1400" dirty="0">
                <a:latin typeface="Amasis MT Pro Medium" panose="02040604050005020304" pitchFamily="18" charset="0"/>
              </a:rPr>
              <a:t>Never sign an audit that you did not do!  You are to start with a blank audit form.</a:t>
            </a:r>
          </a:p>
        </p:txBody>
      </p:sp>
      <p:sp>
        <p:nvSpPr>
          <p:cNvPr id="4" name="Slide Number Placeholder 3"/>
          <p:cNvSpPr>
            <a:spLocks noGrp="1"/>
          </p:cNvSpPr>
          <p:nvPr>
            <p:ph type="sldNum" sz="quarter" idx="5"/>
          </p:nvPr>
        </p:nvSpPr>
        <p:spPr/>
        <p:txBody>
          <a:bodyPr/>
          <a:lstStyle/>
          <a:p>
            <a:fld id="{52F50C96-F0EA-4BF2-8F51-CC3EF9603159}" type="slidenum">
              <a:rPr lang="en-US" smtClean="0"/>
              <a:t>4</a:t>
            </a:fld>
            <a:endParaRPr lang="en-US" dirty="0"/>
          </a:p>
        </p:txBody>
      </p:sp>
    </p:spTree>
    <p:extLst>
      <p:ext uri="{BB962C8B-B14F-4D97-AF65-F5344CB8AC3E}">
        <p14:creationId xmlns:p14="http://schemas.microsoft.com/office/powerpoint/2010/main" val="106453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latin typeface="Amasis MT Pro Medium" panose="02040604050005020304" pitchFamily="18" charset="0"/>
              </a:rPr>
              <a:t>Page 75  Sec 812A – Secretary</a:t>
            </a:r>
          </a:p>
          <a:p>
            <a:pPr marL="742950" lvl="1" indent="-285750">
              <a:buFont typeface="Arial" panose="020B0604020202020204" pitchFamily="34" charset="0"/>
              <a:buChar char="•"/>
            </a:pPr>
            <a:r>
              <a:rPr lang="en-US" sz="1400" dirty="0">
                <a:latin typeface="Amasis MT Pro Medium" panose="02040604050005020304" pitchFamily="18" charset="0"/>
              </a:rPr>
              <a:t>2b - Secretary Minutes it is permissible to secure typed or computer-generated minutes in a permanent book or a 3-ring binder or clip folder.  </a:t>
            </a:r>
          </a:p>
          <a:p>
            <a:pPr marL="742950" lvl="1" indent="-285750">
              <a:buFont typeface="Arial" panose="020B0604020202020204" pitchFamily="34" charset="0"/>
              <a:buChar char="•"/>
            </a:pPr>
            <a:r>
              <a:rPr lang="en-US" sz="1400" dirty="0">
                <a:latin typeface="Amasis MT Pro Medium" panose="02040604050005020304" pitchFamily="18" charset="0"/>
              </a:rPr>
              <a:t>2c - Each page is to be consecutively number and provide a space for the Trustees to sign</a:t>
            </a:r>
          </a:p>
          <a:p>
            <a:pPr marL="285750" lvl="0" indent="-285750">
              <a:buFont typeface="Arial" panose="020B0604020202020204" pitchFamily="34" charset="0"/>
              <a:buChar char="•"/>
            </a:pPr>
            <a:r>
              <a:rPr lang="en-US" sz="1400" dirty="0">
                <a:latin typeface="Amasis MT Pro Medium" panose="02040604050005020304" pitchFamily="18" charset="0"/>
              </a:rPr>
              <a:t>Page 79 – 813 - Treasurer </a:t>
            </a:r>
          </a:p>
          <a:p>
            <a:pPr marL="742950" lvl="1" indent="-285750">
              <a:buFont typeface="Arial" panose="020B0604020202020204" pitchFamily="34" charset="0"/>
              <a:buChar char="•"/>
            </a:pPr>
            <a:r>
              <a:rPr lang="en-US" sz="1400" dirty="0">
                <a:latin typeface="Amasis MT Pro Medium" panose="02040604050005020304" pitchFamily="18" charset="0"/>
              </a:rPr>
              <a:t>D 2. – All funds shall be accounted for by the Treasurer in the Auxiliary books.</a:t>
            </a:r>
          </a:p>
          <a:p>
            <a:pPr marL="1200150" lvl="2" indent="-285750">
              <a:buFont typeface="Arial" panose="020B0604020202020204" pitchFamily="34" charset="0"/>
              <a:buChar char="•"/>
            </a:pPr>
            <a:r>
              <a:rPr lang="en-US" sz="1400" dirty="0">
                <a:latin typeface="Amasis MT Pro Medium" panose="02040604050005020304" pitchFamily="18" charset="0"/>
              </a:rPr>
              <a:t>a.  Which will consist of a ledger, cash book, or a computerized system.</a:t>
            </a:r>
          </a:p>
          <a:p>
            <a:pPr marL="1200150" lvl="2" indent="-285750">
              <a:buFont typeface="Arial" panose="020B0604020202020204" pitchFamily="34" charset="0"/>
              <a:buChar char="•"/>
            </a:pPr>
            <a:r>
              <a:rPr lang="en-US" sz="1400" dirty="0">
                <a:latin typeface="Amasis MT Pro Medium" panose="02040604050005020304" pitchFamily="18" charset="0"/>
              </a:rPr>
              <a:t>b.  And printed and secured in a permanent record book.</a:t>
            </a:r>
          </a:p>
          <a:p>
            <a:pPr marL="285750" lvl="0" indent="-285750">
              <a:buFont typeface="Arial" panose="020B0604020202020204" pitchFamily="34" charset="0"/>
              <a:buChar char="•"/>
            </a:pPr>
            <a:r>
              <a:rPr lang="en-US" sz="1400" dirty="0">
                <a:latin typeface="Amasis MT Pro Medium" panose="02040604050005020304" pitchFamily="18" charset="0"/>
              </a:rPr>
              <a:t>Receipts are to be checked especially if the Auxiliary has a debt card.</a:t>
            </a:r>
          </a:p>
          <a:p>
            <a:pPr marL="285750" indent="-285750">
              <a:buFont typeface="Arial" panose="020B0604020202020204" pitchFamily="34" charset="0"/>
              <a:buChar char="•"/>
            </a:pPr>
            <a:endParaRPr lang="en-US" sz="1800" dirty="0">
              <a:latin typeface="Amasis MT Pro Medium" panose="02040604050005020304" pitchFamily="18" charset="0"/>
            </a:endParaRPr>
          </a:p>
        </p:txBody>
      </p:sp>
      <p:sp>
        <p:nvSpPr>
          <p:cNvPr id="4" name="Slide Number Placeholder 3"/>
          <p:cNvSpPr>
            <a:spLocks noGrp="1"/>
          </p:cNvSpPr>
          <p:nvPr>
            <p:ph type="sldNum" sz="quarter" idx="5"/>
          </p:nvPr>
        </p:nvSpPr>
        <p:spPr/>
        <p:txBody>
          <a:bodyPr/>
          <a:lstStyle/>
          <a:p>
            <a:fld id="{52F50C96-F0EA-4BF2-8F51-CC3EF9603159}" type="slidenum">
              <a:rPr lang="en-US" smtClean="0"/>
              <a:t>5</a:t>
            </a:fld>
            <a:endParaRPr lang="en-US" dirty="0"/>
          </a:p>
        </p:txBody>
      </p:sp>
    </p:spTree>
    <p:extLst>
      <p:ext uri="{BB962C8B-B14F-4D97-AF65-F5344CB8AC3E}">
        <p14:creationId xmlns:p14="http://schemas.microsoft.com/office/powerpoint/2010/main" val="2535509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F50C96-F0EA-4BF2-8F51-CC3EF9603159}" type="slidenum">
              <a:rPr lang="en-US" smtClean="0"/>
              <a:t>6</a:t>
            </a:fld>
            <a:endParaRPr lang="en-US" dirty="0"/>
          </a:p>
        </p:txBody>
      </p:sp>
    </p:spTree>
    <p:extLst>
      <p:ext uri="{BB962C8B-B14F-4D97-AF65-F5344CB8AC3E}">
        <p14:creationId xmlns:p14="http://schemas.microsoft.com/office/powerpoint/2010/main" val="594095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latin typeface="Amasis MT Pro Medium" panose="02040604050005020304" pitchFamily="18" charset="0"/>
              </a:rPr>
              <a:t>The 3 year Trustee is the newbie on the audit committee</a:t>
            </a:r>
          </a:p>
          <a:p>
            <a:pPr marL="285750" indent="-285750">
              <a:buFont typeface="Arial" panose="020B0604020202020204" pitchFamily="34" charset="0"/>
              <a:buChar char="•"/>
            </a:pPr>
            <a:r>
              <a:rPr lang="en-US" sz="1400" dirty="0">
                <a:latin typeface="Amasis MT Pro Medium" panose="02040604050005020304" pitchFamily="18" charset="0"/>
              </a:rPr>
              <a:t>Why do you need to read the Secretary’s minutes?</a:t>
            </a:r>
          </a:p>
          <a:p>
            <a:pPr marL="742950" lvl="1" indent="-285750">
              <a:buFont typeface="Arial" panose="020B0604020202020204" pitchFamily="34" charset="0"/>
              <a:buChar char="•"/>
            </a:pPr>
            <a:r>
              <a:rPr lang="en-US" sz="1400" dirty="0">
                <a:latin typeface="Amasis MT Pro Medium" panose="02040604050005020304" pitchFamily="18" charset="0"/>
              </a:rPr>
              <a:t>The President or Treasurer can not decide to expend money unless it has been approved by the membership or in the Standing Rules.</a:t>
            </a:r>
          </a:p>
        </p:txBody>
      </p:sp>
      <p:sp>
        <p:nvSpPr>
          <p:cNvPr id="4" name="Slide Number Placeholder 3"/>
          <p:cNvSpPr>
            <a:spLocks noGrp="1"/>
          </p:cNvSpPr>
          <p:nvPr>
            <p:ph type="sldNum" sz="quarter" idx="5"/>
          </p:nvPr>
        </p:nvSpPr>
        <p:spPr/>
        <p:txBody>
          <a:bodyPr/>
          <a:lstStyle/>
          <a:p>
            <a:fld id="{52F50C96-F0EA-4BF2-8F51-CC3EF9603159}" type="slidenum">
              <a:rPr lang="en-US" smtClean="0"/>
              <a:t>7</a:t>
            </a:fld>
            <a:endParaRPr lang="en-US" dirty="0"/>
          </a:p>
        </p:txBody>
      </p:sp>
    </p:spTree>
    <p:extLst>
      <p:ext uri="{BB962C8B-B14F-4D97-AF65-F5344CB8AC3E}">
        <p14:creationId xmlns:p14="http://schemas.microsoft.com/office/powerpoint/2010/main" val="2320502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look at in the minutes.</a:t>
            </a:r>
          </a:p>
          <a:p>
            <a:pPr marL="171450" indent="-171450">
              <a:buFont typeface="Arial" panose="020B0604020202020204" pitchFamily="34" charset="0"/>
              <a:buChar char="•"/>
            </a:pPr>
            <a:r>
              <a:rPr lang="en-US" dirty="0"/>
              <a:t>Motions to pay an item. </a:t>
            </a:r>
          </a:p>
          <a:p>
            <a:pPr marL="171450" indent="-171450">
              <a:buFont typeface="Arial" panose="020B0604020202020204" pitchFamily="34" charset="0"/>
              <a:buChar char="•"/>
            </a:pPr>
            <a:r>
              <a:rPr lang="en-US" dirty="0"/>
              <a:t>These minutes have two motions that have to do with money.</a:t>
            </a:r>
          </a:p>
          <a:p>
            <a:pPr marL="171450" indent="-171450">
              <a:buFont typeface="Arial" panose="020B0604020202020204" pitchFamily="34" charset="0"/>
              <a:buChar char="•"/>
            </a:pPr>
            <a:r>
              <a:rPr lang="en-US" dirty="0"/>
              <a:t>On the bottom of your sheet sent to you, you will find a place for the Trustees to sign the minutes and date them.</a:t>
            </a:r>
          </a:p>
        </p:txBody>
      </p:sp>
      <p:sp>
        <p:nvSpPr>
          <p:cNvPr id="4" name="Slide Number Placeholder 3"/>
          <p:cNvSpPr>
            <a:spLocks noGrp="1"/>
          </p:cNvSpPr>
          <p:nvPr>
            <p:ph type="sldNum" sz="quarter" idx="5"/>
          </p:nvPr>
        </p:nvSpPr>
        <p:spPr/>
        <p:txBody>
          <a:bodyPr/>
          <a:lstStyle/>
          <a:p>
            <a:fld id="{52F50C96-F0EA-4BF2-8F51-CC3EF9603159}" type="slidenum">
              <a:rPr lang="en-US" smtClean="0"/>
              <a:t>8</a:t>
            </a:fld>
            <a:endParaRPr lang="en-US" dirty="0"/>
          </a:p>
        </p:txBody>
      </p:sp>
    </p:spTree>
    <p:extLst>
      <p:ext uri="{BB962C8B-B14F-4D97-AF65-F5344CB8AC3E}">
        <p14:creationId xmlns:p14="http://schemas.microsoft.com/office/powerpoint/2010/main" val="1813790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masis MT Pro Medium" panose="02040604050005020304" pitchFamily="18" charset="0"/>
              </a:rPr>
              <a:t>Are there any expenditures that were not voted on by the membership?</a:t>
            </a:r>
          </a:p>
          <a:p>
            <a:r>
              <a:rPr lang="en-US" sz="1400" dirty="0">
                <a:latin typeface="Amasis MT Pro Medium" panose="02040604050005020304" pitchFamily="18" charset="0"/>
              </a:rPr>
              <a:t>Are you familiar with the Standing Rules?</a:t>
            </a:r>
          </a:p>
        </p:txBody>
      </p:sp>
      <p:sp>
        <p:nvSpPr>
          <p:cNvPr id="4" name="Slide Number Placeholder 3"/>
          <p:cNvSpPr>
            <a:spLocks noGrp="1"/>
          </p:cNvSpPr>
          <p:nvPr>
            <p:ph type="sldNum" sz="quarter" idx="5"/>
          </p:nvPr>
        </p:nvSpPr>
        <p:spPr/>
        <p:txBody>
          <a:bodyPr/>
          <a:lstStyle/>
          <a:p>
            <a:fld id="{52F50C96-F0EA-4BF2-8F51-CC3EF9603159}" type="slidenum">
              <a:rPr lang="en-US" smtClean="0"/>
              <a:t>9</a:t>
            </a:fld>
            <a:endParaRPr lang="en-US" dirty="0"/>
          </a:p>
        </p:txBody>
      </p:sp>
    </p:spTree>
    <p:extLst>
      <p:ext uri="{BB962C8B-B14F-4D97-AF65-F5344CB8AC3E}">
        <p14:creationId xmlns:p14="http://schemas.microsoft.com/office/powerpoint/2010/main" val="3152122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FD1F9813-88AC-41CE-99CB-DFAA7666423C}" type="datetimeFigureOut">
              <a:rPr lang="en-US" smtClean="0"/>
              <a:t>7/10/2025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43533E4F-1669-48AD-B1E3-E38CF5817AF4}" type="slidenum">
              <a:rPr lang="en-US" smtClean="0"/>
              <a:t>‹#›</a:t>
            </a:fld>
            <a:endParaRPr lang="en-US" dirty="0"/>
          </a:p>
        </p:txBody>
      </p:sp>
    </p:spTree>
    <p:extLst>
      <p:ext uri="{BB962C8B-B14F-4D97-AF65-F5344CB8AC3E}">
        <p14:creationId xmlns:p14="http://schemas.microsoft.com/office/powerpoint/2010/main" val="367039306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F9813-88AC-41CE-99CB-DFAA7666423C}" type="datetimeFigureOut">
              <a:rPr lang="en-US" smtClean="0"/>
              <a:t>7/10/2025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533E4F-1669-48AD-B1E3-E38CF5817AF4}" type="slidenum">
              <a:rPr lang="en-US" smtClean="0"/>
              <a:t>‹#›</a:t>
            </a:fld>
            <a:endParaRPr lang="en-US" dirty="0"/>
          </a:p>
        </p:txBody>
      </p:sp>
    </p:spTree>
    <p:extLst>
      <p:ext uri="{BB962C8B-B14F-4D97-AF65-F5344CB8AC3E}">
        <p14:creationId xmlns:p14="http://schemas.microsoft.com/office/powerpoint/2010/main" val="3056706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FD1F9813-88AC-41CE-99CB-DFAA7666423C}" type="datetimeFigureOut">
              <a:rPr lang="en-US" smtClean="0"/>
              <a:t>7/10/2025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43533E4F-1669-48AD-B1E3-E38CF5817AF4}" type="slidenum">
              <a:rPr lang="en-US" smtClean="0"/>
              <a:t>‹#›</a:t>
            </a:fld>
            <a:endParaRPr lang="en-US" dirty="0"/>
          </a:p>
        </p:txBody>
      </p:sp>
    </p:spTree>
    <p:extLst>
      <p:ext uri="{BB962C8B-B14F-4D97-AF65-F5344CB8AC3E}">
        <p14:creationId xmlns:p14="http://schemas.microsoft.com/office/powerpoint/2010/main" val="42077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F9813-88AC-41CE-99CB-DFAA7666423C}" type="datetimeFigureOut">
              <a:rPr lang="en-US" smtClean="0"/>
              <a:t>7/10/2025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533E4F-1669-48AD-B1E3-E38CF5817AF4}" type="slidenum">
              <a:rPr lang="en-US" smtClean="0"/>
              <a:t>‹#›</a:t>
            </a:fld>
            <a:endParaRPr lang="en-US" dirty="0"/>
          </a:p>
        </p:txBody>
      </p:sp>
    </p:spTree>
    <p:extLst>
      <p:ext uri="{BB962C8B-B14F-4D97-AF65-F5344CB8AC3E}">
        <p14:creationId xmlns:p14="http://schemas.microsoft.com/office/powerpoint/2010/main" val="248957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FD1F9813-88AC-41CE-99CB-DFAA7666423C}" type="datetimeFigureOut">
              <a:rPr lang="en-US" smtClean="0"/>
              <a:t>7/10/2025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43533E4F-1669-48AD-B1E3-E38CF5817AF4}" type="slidenum">
              <a:rPr lang="en-US" smtClean="0"/>
              <a:t>‹#›</a:t>
            </a:fld>
            <a:endParaRPr lang="en-US" dirty="0"/>
          </a:p>
        </p:txBody>
      </p:sp>
    </p:spTree>
    <p:extLst>
      <p:ext uri="{BB962C8B-B14F-4D97-AF65-F5344CB8AC3E}">
        <p14:creationId xmlns:p14="http://schemas.microsoft.com/office/powerpoint/2010/main" val="2150106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FD1F9813-88AC-41CE-99CB-DFAA7666423C}" type="datetimeFigureOut">
              <a:rPr lang="en-US" smtClean="0"/>
              <a:t>7/10/2025</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43533E4F-1669-48AD-B1E3-E38CF5817AF4}" type="slidenum">
              <a:rPr lang="en-US" smtClean="0"/>
              <a:t>‹#›</a:t>
            </a:fld>
            <a:endParaRPr lang="en-US" dirty="0"/>
          </a:p>
        </p:txBody>
      </p:sp>
    </p:spTree>
    <p:extLst>
      <p:ext uri="{BB962C8B-B14F-4D97-AF65-F5344CB8AC3E}">
        <p14:creationId xmlns:p14="http://schemas.microsoft.com/office/powerpoint/2010/main" val="211589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FD1F9813-88AC-41CE-99CB-DFAA7666423C}" type="datetimeFigureOut">
              <a:rPr lang="en-US" smtClean="0"/>
              <a:t>7/10/2025</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43533E4F-1669-48AD-B1E3-E38CF5817AF4}" type="slidenum">
              <a:rPr lang="en-US" smtClean="0"/>
              <a:t>‹#›</a:t>
            </a:fld>
            <a:endParaRPr lang="en-US" dirty="0"/>
          </a:p>
        </p:txBody>
      </p:sp>
    </p:spTree>
    <p:extLst>
      <p:ext uri="{BB962C8B-B14F-4D97-AF65-F5344CB8AC3E}">
        <p14:creationId xmlns:p14="http://schemas.microsoft.com/office/powerpoint/2010/main" val="167077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1F9813-88AC-41CE-99CB-DFAA7666423C}" type="datetimeFigureOut">
              <a:rPr lang="en-US" smtClean="0"/>
              <a:t>7/10/2025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533E4F-1669-48AD-B1E3-E38CF5817AF4}" type="slidenum">
              <a:rPr lang="en-US" smtClean="0"/>
              <a:t>‹#›</a:t>
            </a:fld>
            <a:endParaRPr lang="en-US" dirty="0"/>
          </a:p>
        </p:txBody>
      </p:sp>
    </p:spTree>
    <p:extLst>
      <p:ext uri="{BB962C8B-B14F-4D97-AF65-F5344CB8AC3E}">
        <p14:creationId xmlns:p14="http://schemas.microsoft.com/office/powerpoint/2010/main" val="392158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FD1F9813-88AC-41CE-99CB-DFAA7666423C}" type="datetimeFigureOut">
              <a:rPr lang="en-US" smtClean="0"/>
              <a:t>7/10/2025</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43533E4F-1669-48AD-B1E3-E38CF5817AF4}" type="slidenum">
              <a:rPr lang="en-US" smtClean="0"/>
              <a:t>‹#›</a:t>
            </a:fld>
            <a:endParaRPr lang="en-US" dirty="0"/>
          </a:p>
        </p:txBody>
      </p:sp>
    </p:spTree>
    <p:extLst>
      <p:ext uri="{BB962C8B-B14F-4D97-AF65-F5344CB8AC3E}">
        <p14:creationId xmlns:p14="http://schemas.microsoft.com/office/powerpoint/2010/main" val="335420389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1F9813-88AC-41CE-99CB-DFAA7666423C}" type="datetimeFigureOut">
              <a:rPr lang="en-US" smtClean="0"/>
              <a:t>7/10/2025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533E4F-1669-48AD-B1E3-E38CF5817AF4}" type="slidenum">
              <a:rPr lang="en-US" smtClean="0"/>
              <a:t>‹#›</a:t>
            </a:fld>
            <a:endParaRPr lang="en-US" dirty="0"/>
          </a:p>
        </p:txBody>
      </p:sp>
    </p:spTree>
    <p:extLst>
      <p:ext uri="{BB962C8B-B14F-4D97-AF65-F5344CB8AC3E}">
        <p14:creationId xmlns:p14="http://schemas.microsoft.com/office/powerpoint/2010/main" val="304332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FD1F9813-88AC-41CE-99CB-DFAA7666423C}" type="datetimeFigureOut">
              <a:rPr lang="en-US" smtClean="0"/>
              <a:t>7/10/2025</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43533E4F-1669-48AD-B1E3-E38CF5817AF4}" type="slidenum">
              <a:rPr lang="en-US" smtClean="0"/>
              <a:t>‹#›</a:t>
            </a:fld>
            <a:endParaRPr lang="en-US" dirty="0"/>
          </a:p>
        </p:txBody>
      </p:sp>
    </p:spTree>
    <p:extLst>
      <p:ext uri="{BB962C8B-B14F-4D97-AF65-F5344CB8AC3E}">
        <p14:creationId xmlns:p14="http://schemas.microsoft.com/office/powerpoint/2010/main" val="76875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FD1F9813-88AC-41CE-99CB-DFAA7666423C}" type="datetimeFigureOut">
              <a:rPr lang="en-US" smtClean="0"/>
              <a:t>7/10/2025</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43533E4F-1669-48AD-B1E3-E38CF5817AF4}" type="slidenum">
              <a:rPr lang="en-US" smtClean="0"/>
              <a:t>‹#›</a:t>
            </a:fld>
            <a:endParaRPr lang="en-US" dirty="0"/>
          </a:p>
        </p:txBody>
      </p:sp>
    </p:spTree>
    <p:extLst>
      <p:ext uri="{BB962C8B-B14F-4D97-AF65-F5344CB8AC3E}">
        <p14:creationId xmlns:p14="http://schemas.microsoft.com/office/powerpoint/2010/main" val="196651300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ommons.wikimedia.org/wiki/File%3AText-x-generic-highlight-red-marker-round.sv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heck%20List%20of%20Items%20to%20Sign.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4.xml"/><Relationship Id="rId7" Type="http://schemas.openxmlformats.org/officeDocument/2006/relationships/customXml" Target="../ink/ink6.xml"/><Relationship Id="rId12"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0.png"/><Relationship Id="rId11" Type="http://schemas.openxmlformats.org/officeDocument/2006/relationships/customXml" Target="../ink/ink8.xml"/><Relationship Id="rId5" Type="http://schemas.openxmlformats.org/officeDocument/2006/relationships/customXml" Target="../ink/ink5.xml"/><Relationship Id="rId10" Type="http://schemas.openxmlformats.org/officeDocument/2006/relationships/image" Target="../media/image17.png"/><Relationship Id="rId4" Type="http://schemas.openxmlformats.org/officeDocument/2006/relationships/image" Target="../media/image140.png"/><Relationship Id="rId9" Type="http://schemas.openxmlformats.org/officeDocument/2006/relationships/customXml" Target="../ink/ink7.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fromthepews.wordpress.com/2011/01/13/disposed-of-and-put-in-its-proper-pla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kedondong-plum.blogspot.com/2016/09/sekilas-mengenai-dunia-auditor.htm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freepngimg.com/svg/163538-red-3-ring-binder" TargetMode="External"/><Relationship Id="rId3" Type="http://schemas.openxmlformats.org/officeDocument/2006/relationships/hyperlink" Target="1-Auxiliary-Audit-Form-2021.docx" TargetMode="External"/><Relationship Id="rId7" Type="http://schemas.openxmlformats.org/officeDocument/2006/relationships/image" Target="../media/image6.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gif"/><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openclipart.org/detail/20319/book-open-by-sheikh_tuhin-20319" TargetMode="External"/></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11.png"/><Relationship Id="rId4" Type="http://schemas.openxmlformats.org/officeDocument/2006/relationships/customXml" Target="../ink/ink1.xm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D627363D-77BE-466A-B6EF-6CA427179689}"/>
              </a:ext>
            </a:extLst>
          </p:cNvPr>
          <p:cNvSpPr>
            <a:spLocks noGrp="1"/>
          </p:cNvSpPr>
          <p:nvPr>
            <p:ph type="ctrTitle"/>
          </p:nvPr>
        </p:nvSpPr>
        <p:spPr>
          <a:xfrm>
            <a:off x="7970352" y="642210"/>
            <a:ext cx="2929372" cy="2468207"/>
          </a:xfrm>
        </p:spPr>
        <p:txBody>
          <a:bodyPr>
            <a:normAutofit/>
          </a:bodyPr>
          <a:lstStyle/>
          <a:p>
            <a:pPr algn="l"/>
            <a:r>
              <a:rPr lang="en-US" sz="4000" dirty="0">
                <a:solidFill>
                  <a:schemeClr val="tx2"/>
                </a:solidFill>
                <a:latin typeface="Broadway" panose="04040905080B02020502" pitchFamily="82" charset="0"/>
              </a:rPr>
              <a:t>Trustee Training</a:t>
            </a:r>
          </a:p>
        </p:txBody>
      </p:sp>
      <p:sp>
        <p:nvSpPr>
          <p:cNvPr id="3" name="Subtitle 2">
            <a:extLst>
              <a:ext uri="{FF2B5EF4-FFF2-40B4-BE49-F238E27FC236}">
                <a16:creationId xmlns:a16="http://schemas.microsoft.com/office/drawing/2014/main" id="{376DBC9B-8BC0-4B44-A9BD-B87C35B3F798}"/>
              </a:ext>
            </a:extLst>
          </p:cNvPr>
          <p:cNvSpPr>
            <a:spLocks noGrp="1"/>
          </p:cNvSpPr>
          <p:nvPr>
            <p:ph type="subTitle" idx="1"/>
          </p:nvPr>
        </p:nvSpPr>
        <p:spPr>
          <a:xfrm>
            <a:off x="8071854" y="3340253"/>
            <a:ext cx="2951163" cy="1306389"/>
          </a:xfrm>
        </p:spPr>
        <p:txBody>
          <a:bodyPr>
            <a:normAutofit/>
          </a:bodyPr>
          <a:lstStyle/>
          <a:p>
            <a:r>
              <a:rPr lang="en-US" sz="1600" dirty="0">
                <a:solidFill>
                  <a:schemeClr val="tx2"/>
                </a:solidFill>
                <a:latin typeface="Amasis MT Pro Black" panose="02040A04050005020304" pitchFamily="18" charset="0"/>
              </a:rPr>
              <a:t>Presented by </a:t>
            </a:r>
          </a:p>
          <a:p>
            <a:r>
              <a:rPr lang="en-US" sz="1600" dirty="0">
                <a:solidFill>
                  <a:schemeClr val="tx2"/>
                </a:solidFill>
                <a:latin typeface="Amasis MT Pro Black" panose="02040A04050005020304" pitchFamily="18" charset="0"/>
              </a:rPr>
              <a:t>VFW Auxiliary </a:t>
            </a:r>
          </a:p>
          <a:p>
            <a:r>
              <a:rPr lang="en-US" sz="1600" dirty="0">
                <a:solidFill>
                  <a:schemeClr val="tx2"/>
                </a:solidFill>
                <a:latin typeface="Amasis MT Pro Black" panose="02040A04050005020304" pitchFamily="18" charset="0"/>
              </a:rPr>
              <a:t>Department of Missouri</a:t>
            </a:r>
          </a:p>
        </p:txBody>
      </p:sp>
      <p:sp>
        <p:nvSpPr>
          <p:cNvPr id="36"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Shape 39">
            <a:extLst>
              <a:ext uri="{FF2B5EF4-FFF2-40B4-BE49-F238E27FC236}">
                <a16:creationId xmlns:a16="http://schemas.microsoft.com/office/drawing/2014/main" id="{138AF5D2-3A9C-4E8F-B879-36865366A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7" name="Picture 6">
            <a:extLst>
              <a:ext uri="{FF2B5EF4-FFF2-40B4-BE49-F238E27FC236}">
                <a16:creationId xmlns:a16="http://schemas.microsoft.com/office/drawing/2014/main" id="{7E622DEA-787A-44E4-8A7A-1E9E0B2D1C45}"/>
              </a:ext>
            </a:extLst>
          </p:cNvPr>
          <p:cNvPicPr>
            <a:picLocks noChangeAspect="1"/>
          </p:cNvPicPr>
          <p:nvPr/>
        </p:nvPicPr>
        <p:blipFill>
          <a:blip r:embed="rId3">
            <a:extLst>
              <a:ext uri="{28A0092B-C50C-407E-A947-70E740481C1C}">
                <a14:useLocalDpi xmlns:a14="http://schemas.microsoft.com/office/drawing/2010/main" val="0"/>
              </a:ext>
            </a:extLst>
          </a:blip>
          <a:srcRect t="15783" r="1" b="15380"/>
          <a:stretch/>
        </p:blipFill>
        <p:spPr>
          <a:xfrm>
            <a:off x="844761" y="933851"/>
            <a:ext cx="6459471" cy="4446497"/>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390964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5"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Title 3">
            <a:extLst>
              <a:ext uri="{FF2B5EF4-FFF2-40B4-BE49-F238E27FC236}">
                <a16:creationId xmlns:a16="http://schemas.microsoft.com/office/drawing/2014/main" id="{5CECEBC6-FF77-4D6B-BA69-237047205A92}"/>
              </a:ext>
            </a:extLst>
          </p:cNvPr>
          <p:cNvSpPr>
            <a:spLocks noGrp="1"/>
          </p:cNvSpPr>
          <p:nvPr>
            <p:ph type="title"/>
          </p:nvPr>
        </p:nvSpPr>
        <p:spPr>
          <a:xfrm>
            <a:off x="7269686" y="795527"/>
            <a:ext cx="4123738" cy="1433323"/>
          </a:xfrm>
        </p:spPr>
        <p:txBody>
          <a:bodyPr>
            <a:normAutofit/>
          </a:bodyPr>
          <a:lstStyle/>
          <a:p>
            <a:pPr algn="l"/>
            <a:r>
              <a:rPr lang="en-US" sz="3200" i="1" dirty="0">
                <a:solidFill>
                  <a:schemeClr val="tx2"/>
                </a:solidFill>
                <a:latin typeface="Constantia" panose="02030602050306030303" pitchFamily="18" charset="0"/>
              </a:rPr>
              <a:t>Corrections</a:t>
            </a:r>
          </a:p>
        </p:txBody>
      </p:sp>
      <p:sp>
        <p:nvSpPr>
          <p:cNvPr id="37" name="Rectangle 36">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024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 up of a sign&#10;&#10;Description automatically generated">
            <a:extLst>
              <a:ext uri="{FF2B5EF4-FFF2-40B4-BE49-F238E27FC236}">
                <a16:creationId xmlns:a16="http://schemas.microsoft.com/office/drawing/2014/main" id="{FCC601C9-27A0-4471-BAC0-587CB097429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33303" y="960214"/>
            <a:ext cx="4919472" cy="4919472"/>
          </a:xfrm>
          <a:prstGeom prst="rect">
            <a:avLst/>
          </a:prstGeom>
          <a:ln w="12700">
            <a:noFill/>
          </a:ln>
        </p:spPr>
      </p:pic>
      <p:sp>
        <p:nvSpPr>
          <p:cNvPr id="7" name="Content Placeholder 6">
            <a:extLst>
              <a:ext uri="{FF2B5EF4-FFF2-40B4-BE49-F238E27FC236}">
                <a16:creationId xmlns:a16="http://schemas.microsoft.com/office/drawing/2014/main" id="{559DC3AC-F850-4533-B10D-6E0A6566816C}"/>
              </a:ext>
            </a:extLst>
          </p:cNvPr>
          <p:cNvSpPr>
            <a:spLocks noGrp="1"/>
          </p:cNvSpPr>
          <p:nvPr>
            <p:ph idx="1"/>
          </p:nvPr>
        </p:nvSpPr>
        <p:spPr>
          <a:xfrm>
            <a:off x="7293817" y="2338388"/>
            <a:ext cx="4099607" cy="3678237"/>
          </a:xfrm>
        </p:spPr>
        <p:txBody>
          <a:bodyPr>
            <a:normAutofit/>
          </a:bodyPr>
          <a:lstStyle/>
          <a:p>
            <a:pPr marL="285750" indent="-285750">
              <a:buClr>
                <a:srgbClr val="F02400"/>
              </a:buClr>
              <a:buFont typeface="Arial" panose="020B0604020202020204" pitchFamily="34" charset="0"/>
              <a:buChar char="•"/>
            </a:pPr>
            <a:r>
              <a:rPr lang="en-US" i="1" dirty="0">
                <a:latin typeface="Arial Nova" panose="020B0504020202020204" pitchFamily="34" charset="0"/>
              </a:rPr>
              <a:t>Corrections in the Treasurer’s Ledger</a:t>
            </a:r>
          </a:p>
          <a:p>
            <a:pPr lvl="1">
              <a:buClr>
                <a:srgbClr val="F02400"/>
              </a:buClr>
              <a:buFont typeface="Arial" panose="020B0604020202020204" pitchFamily="34" charset="0"/>
              <a:buChar char="•"/>
            </a:pPr>
            <a:r>
              <a:rPr lang="en-US" sz="1800" i="1" dirty="0">
                <a:latin typeface="Arial Nova" panose="020B0504020202020204" pitchFamily="34" charset="0"/>
              </a:rPr>
              <a:t>It is </a:t>
            </a:r>
            <a:r>
              <a:rPr lang="en-US" sz="1800" b="1" i="1" dirty="0">
                <a:latin typeface="Arial Nova" panose="020B0504020202020204" pitchFamily="34" charset="0"/>
              </a:rPr>
              <a:t>NOT</a:t>
            </a:r>
            <a:r>
              <a:rPr lang="en-US" sz="1800" i="1" dirty="0">
                <a:latin typeface="Arial Nova" panose="020B0504020202020204" pitchFamily="34" charset="0"/>
              </a:rPr>
              <a:t> the responsibility of the Trustees to correct the Treasurer’s ledger.  </a:t>
            </a:r>
          </a:p>
          <a:p>
            <a:pPr lvl="1">
              <a:buClr>
                <a:srgbClr val="F02400"/>
              </a:buClr>
              <a:buFont typeface="Arial" panose="020B0604020202020204" pitchFamily="34" charset="0"/>
              <a:buChar char="•"/>
            </a:pPr>
            <a:r>
              <a:rPr lang="en-US" sz="1800" i="1" dirty="0">
                <a:latin typeface="Arial Nova" panose="020B0504020202020204" pitchFamily="34" charset="0"/>
              </a:rPr>
              <a:t>Bring it to the attention of the Treasurer and the Treasurer will make the correction.</a:t>
            </a:r>
          </a:p>
          <a:p>
            <a:pPr lvl="1">
              <a:buClr>
                <a:srgbClr val="F02400"/>
              </a:buClr>
              <a:buFont typeface="Arial" panose="020B0604020202020204" pitchFamily="34" charset="0"/>
              <a:buChar char="•"/>
            </a:pPr>
            <a:endParaRPr lang="en-US" i="1" dirty="0">
              <a:latin typeface="Constantia" panose="02030602050306030303" pitchFamily="18" charset="0"/>
            </a:endParaRPr>
          </a:p>
          <a:p>
            <a:pPr marL="457200" lvl="1" indent="0">
              <a:buClr>
                <a:srgbClr val="F02400"/>
              </a:buClr>
              <a:buNone/>
            </a:pPr>
            <a:endParaRPr lang="en-US" i="1" dirty="0">
              <a:latin typeface="Constantia" panose="02030602050306030303" pitchFamily="18" charset="0"/>
            </a:endParaRPr>
          </a:p>
          <a:p>
            <a:pPr>
              <a:buClr>
                <a:srgbClr val="F02400"/>
              </a:buClr>
              <a:buFont typeface="Arial" panose="020B0604020202020204" pitchFamily="34" charset="0"/>
              <a:buChar char="•"/>
            </a:pPr>
            <a:endParaRPr lang="en-US" i="1" dirty="0">
              <a:latin typeface="Constantia" panose="02030602050306030303" pitchFamily="18" charset="0"/>
            </a:endParaRPr>
          </a:p>
        </p:txBody>
      </p:sp>
    </p:spTree>
    <p:extLst>
      <p:ext uri="{BB962C8B-B14F-4D97-AF65-F5344CB8AC3E}">
        <p14:creationId xmlns:p14="http://schemas.microsoft.com/office/powerpoint/2010/main" val="213956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iterate type="wd">
                                    <p:tmPct val="10000"/>
                                  </p:iterate>
                                  <p:childTnLst>
                                    <p:anim calcmode="discrete" valueType="str">
                                      <p:cBhvr override="childStyle">
                                        <p:cTn id="6" dur="2000" fill="hold"/>
                                        <p:tgtEl>
                                          <p:spTgt spid="7">
                                            <p:txEl>
                                              <p:pRg st="1" end="1"/>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nimClr clrSpc="rgb" dir="cw">
                                      <p:cBhvr override="childStyle">
                                        <p:cTn dur="1" fill="hold" display="0" masterRel="nextClick" afterEffect="1"/>
                                        <p:tgtEl>
                                          <p:spTgt spid="7">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5"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0"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1"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3"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4"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5"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6"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7"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8"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9"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0"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1"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2"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3"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4"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5"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sp>
        <p:nvSpPr>
          <p:cNvPr id="37" name="Rectangle 36">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CECEBC6-FF77-4D6B-BA69-237047205A92}"/>
              </a:ext>
            </a:extLst>
          </p:cNvPr>
          <p:cNvSpPr>
            <a:spLocks noGrp="1"/>
          </p:cNvSpPr>
          <p:nvPr>
            <p:ph type="title"/>
          </p:nvPr>
        </p:nvSpPr>
        <p:spPr>
          <a:xfrm>
            <a:off x="645459" y="960120"/>
            <a:ext cx="3865695" cy="4171278"/>
          </a:xfrm>
        </p:spPr>
        <p:txBody>
          <a:bodyPr>
            <a:normAutofit/>
          </a:bodyPr>
          <a:lstStyle/>
          <a:p>
            <a:pPr algn="r"/>
            <a:r>
              <a:rPr lang="en-US" sz="4400" i="1" dirty="0">
                <a:solidFill>
                  <a:schemeClr val="tx1"/>
                </a:solidFill>
                <a:latin typeface="Constantia" panose="02030602050306030303" pitchFamily="18" charset="0"/>
              </a:rPr>
              <a:t>Once the Audit is Completed</a:t>
            </a:r>
          </a:p>
        </p:txBody>
      </p:sp>
      <p:cxnSp>
        <p:nvCxnSpPr>
          <p:cNvPr id="39" name="Straight Connector 38">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559DC3AC-F850-4533-B10D-6E0A6566816C}"/>
              </a:ext>
            </a:extLst>
          </p:cNvPr>
          <p:cNvSpPr>
            <a:spLocks noGrp="1"/>
          </p:cNvSpPr>
          <p:nvPr>
            <p:ph idx="1"/>
          </p:nvPr>
        </p:nvSpPr>
        <p:spPr>
          <a:xfrm>
            <a:off x="4999914" y="865656"/>
            <a:ext cx="6740482" cy="5032254"/>
          </a:xfrm>
        </p:spPr>
        <p:txBody>
          <a:bodyPr>
            <a:normAutofit fontScale="92500" lnSpcReduction="20000"/>
          </a:bodyPr>
          <a:lstStyle/>
          <a:p>
            <a:pPr marL="285750" indent="-285750">
              <a:buFont typeface="Arial" panose="020B0604020202020204" pitchFamily="34" charset="0"/>
              <a:buChar char="•"/>
            </a:pPr>
            <a:r>
              <a:rPr lang="en-US" sz="1900" dirty="0">
                <a:latin typeface="Arial Nova" panose="020B0504020202020204" pitchFamily="34" charset="0"/>
              </a:rPr>
              <a:t>The Trustees will:</a:t>
            </a:r>
          </a:p>
          <a:p>
            <a:pPr lvl="1">
              <a:buFont typeface="Arial" panose="020B0604020202020204" pitchFamily="34" charset="0"/>
              <a:buChar char="•"/>
            </a:pPr>
            <a:r>
              <a:rPr lang="en-US" dirty="0">
                <a:latin typeface="Arial Nova" panose="020B0504020202020204" pitchFamily="34" charset="0"/>
              </a:rPr>
              <a:t>Trustees or pro-tems shall sign the audit.</a:t>
            </a:r>
          </a:p>
          <a:p>
            <a:pPr lvl="1">
              <a:buFont typeface="Arial" panose="020B0604020202020204" pitchFamily="34" charset="0"/>
              <a:buChar char="•"/>
            </a:pPr>
            <a:r>
              <a:rPr lang="en-US" dirty="0">
                <a:latin typeface="Arial Nova" panose="020B0504020202020204" pitchFamily="34" charset="0"/>
              </a:rPr>
              <a:t>Trustees shall quarterly record the date of audit made and certify by their signatures in all books that the books and records were found correct.</a:t>
            </a:r>
          </a:p>
          <a:p>
            <a:pPr lvl="2">
              <a:buFont typeface="Arial" panose="020B0604020202020204" pitchFamily="34" charset="0"/>
              <a:buChar char="•"/>
            </a:pPr>
            <a:r>
              <a:rPr lang="en-US" b="1" dirty="0">
                <a:latin typeface="Arial Nova" panose="020B0504020202020204" pitchFamily="34" charset="0"/>
              </a:rPr>
              <a:t>Treasurer’s Ledger/Reports</a:t>
            </a:r>
          </a:p>
          <a:p>
            <a:pPr lvl="2">
              <a:buFont typeface="Arial" panose="020B0604020202020204" pitchFamily="34" charset="0"/>
              <a:buChar char="•"/>
            </a:pPr>
            <a:r>
              <a:rPr lang="en-US" b="1" dirty="0">
                <a:latin typeface="Arial Nova" panose="020B0504020202020204" pitchFamily="34" charset="0"/>
              </a:rPr>
              <a:t>Checkbook</a:t>
            </a:r>
          </a:p>
          <a:p>
            <a:pPr lvl="2">
              <a:buFont typeface="Arial" panose="020B0604020202020204" pitchFamily="34" charset="0"/>
              <a:buChar char="•"/>
            </a:pPr>
            <a:r>
              <a:rPr lang="en-US" b="1" dirty="0">
                <a:latin typeface="Arial Nova" panose="020B0504020202020204" pitchFamily="34" charset="0"/>
              </a:rPr>
              <a:t>Bank Statement</a:t>
            </a:r>
          </a:p>
          <a:p>
            <a:pPr lvl="2">
              <a:buFont typeface="Arial" panose="020B0604020202020204" pitchFamily="34" charset="0"/>
              <a:buChar char="•"/>
            </a:pPr>
            <a:r>
              <a:rPr lang="en-US" b="1" dirty="0">
                <a:latin typeface="Arial Nova" panose="020B0504020202020204" pitchFamily="34" charset="0"/>
              </a:rPr>
              <a:t>Expense receipts – are done at the meeting prior to the audit.</a:t>
            </a:r>
          </a:p>
          <a:p>
            <a:pPr lvl="2">
              <a:buFont typeface="Arial" panose="020B0604020202020204" pitchFamily="34" charset="0"/>
              <a:buChar char="•"/>
            </a:pPr>
            <a:r>
              <a:rPr lang="en-US" b="1" dirty="0">
                <a:latin typeface="Arial Nova" panose="020B0504020202020204" pitchFamily="34" charset="0"/>
              </a:rPr>
              <a:t>Secretary Minutes</a:t>
            </a:r>
          </a:p>
          <a:p>
            <a:pPr lvl="1">
              <a:buFont typeface="Arial" panose="020B0604020202020204" pitchFamily="34" charset="0"/>
              <a:buChar char="•"/>
            </a:pPr>
            <a:r>
              <a:rPr lang="en-US" dirty="0">
                <a:latin typeface="Arial Nova" panose="020B0504020202020204" pitchFamily="34" charset="0"/>
              </a:rPr>
              <a:t>A motion to accept the audit is required.</a:t>
            </a:r>
          </a:p>
          <a:p>
            <a:pPr lvl="1">
              <a:buFont typeface="Arial" panose="020B0604020202020204" pitchFamily="34" charset="0"/>
              <a:buChar char="•"/>
            </a:pPr>
            <a:r>
              <a:rPr lang="en-US" dirty="0">
                <a:latin typeface="Arial Nova" panose="020B0504020202020204" pitchFamily="34" charset="0"/>
              </a:rPr>
              <a:t>A copy of the accepted audit shall be included in the minutes record book.</a:t>
            </a:r>
          </a:p>
          <a:p>
            <a:pPr lvl="1">
              <a:buFont typeface="Arial" panose="020B0604020202020204" pitchFamily="34" charset="0"/>
              <a:buChar char="•"/>
            </a:pPr>
            <a:r>
              <a:rPr lang="en-US" dirty="0">
                <a:latin typeface="Arial Nova" panose="020B0504020202020204" pitchFamily="34" charset="0"/>
              </a:rPr>
              <a:t>Signed copy of accepted audit – forwarded to Department Treasurer by Senior Trustee present at audit.</a:t>
            </a:r>
          </a:p>
          <a:p>
            <a:pPr marL="914400" lvl="2" indent="0">
              <a:buNone/>
            </a:pPr>
            <a:endParaRPr lang="en-US" sz="1600" i="1" dirty="0">
              <a:latin typeface="Constantia" panose="02030602050306030303" pitchFamily="18" charset="0"/>
            </a:endParaRPr>
          </a:p>
          <a:p>
            <a:pPr lvl="1">
              <a:buFont typeface="Arial" panose="020B0604020202020204" pitchFamily="34" charset="0"/>
              <a:buChar char="•"/>
            </a:pPr>
            <a:endParaRPr lang="en-US" i="1" dirty="0">
              <a:latin typeface="Constantia" panose="02030602050306030303" pitchFamily="18" charset="0"/>
            </a:endParaRPr>
          </a:p>
          <a:p>
            <a:pPr marL="285750" indent="-285750">
              <a:buFont typeface="Arial" panose="020B0604020202020204" pitchFamily="34" charset="0"/>
              <a:buChar char="•"/>
            </a:pPr>
            <a:r>
              <a:rPr lang="en-US" i="1" dirty="0">
                <a:latin typeface="Constantia" panose="02030602050306030303" pitchFamily="18" charset="0"/>
                <a:hlinkClick r:id="rId3" action="ppaction://hlinkfile"/>
              </a:rPr>
              <a:t>Check List of Items to Sign.docx</a:t>
            </a:r>
            <a:endParaRPr lang="en-US" i="1" dirty="0">
              <a:latin typeface="Constantia" panose="02030602050306030303" pitchFamily="18" charset="0"/>
            </a:endParaRPr>
          </a:p>
        </p:txBody>
      </p:sp>
    </p:spTree>
    <p:extLst>
      <p:ext uri="{BB962C8B-B14F-4D97-AF65-F5344CB8AC3E}">
        <p14:creationId xmlns:p14="http://schemas.microsoft.com/office/powerpoint/2010/main" val="1331856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34A96B-BBF5-C924-A6F7-52AABF38F91C}"/>
              </a:ext>
            </a:extLst>
          </p:cNvPr>
          <p:cNvSpPr txBox="1"/>
          <p:nvPr/>
        </p:nvSpPr>
        <p:spPr>
          <a:xfrm>
            <a:off x="709246" y="539262"/>
            <a:ext cx="10773508" cy="5355312"/>
          </a:xfrm>
          <a:prstGeom prst="rect">
            <a:avLst/>
          </a:prstGeom>
          <a:noFill/>
        </p:spPr>
        <p:txBody>
          <a:bodyPr wrap="square">
            <a:spAutoFit/>
          </a:bodyPr>
          <a:lstStyle/>
          <a:p>
            <a:pPr marL="0" marR="0" algn="ctr"/>
            <a:r>
              <a:rPr lang="en-US" sz="2000" b="1" dirty="0">
                <a:effectLst/>
                <a:latin typeface="Arial Nova" panose="020B0504020202020204" pitchFamily="34" charset="0"/>
                <a:ea typeface="Aptos" panose="020B0004020202020204" pitchFamily="34" charset="0"/>
                <a:cs typeface="Times New Roman" panose="02020603050405020304" pitchFamily="18" charset="0"/>
              </a:rPr>
              <a:t>Auxiliary Trustees</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r>
              <a:rPr lang="en-US" sz="2000" b="1" dirty="0">
                <a:effectLst/>
                <a:latin typeface="Arial Nova" panose="020B0504020202020204" pitchFamily="34" charset="0"/>
                <a:ea typeface="Aptos" panose="020B0004020202020204" pitchFamily="34" charset="0"/>
                <a:cs typeface="Times New Roman" panose="02020603050405020304" pitchFamily="18" charset="0"/>
              </a:rPr>
              <a:t>Items to Check and Sign When Doing an Audit</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800" dirty="0">
                <a:effectLst/>
                <a:latin typeface="Arial Nova" panose="020B0504020202020204" pitchFamily="34" charset="0"/>
                <a:ea typeface="Aptos" panose="020B0004020202020204" pitchFamily="34" charset="0"/>
                <a:cs typeface="Times New Roman" panose="02020603050405020304" pitchFamily="18" charset="0"/>
              </a:rPr>
              <a:t> </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800" dirty="0">
                <a:effectLst/>
                <a:latin typeface="Arial Nova" panose="020B0504020202020204" pitchFamily="34" charset="0"/>
                <a:ea typeface="Aptos" panose="020B0004020202020204" pitchFamily="34" charset="0"/>
                <a:cs typeface="Times New Roman" panose="02020603050405020304" pitchFamily="18" charset="0"/>
              </a:rPr>
              <a:t> </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800" dirty="0">
                <a:effectLst/>
                <a:latin typeface="Arial Nova" panose="020B0504020202020204" pitchFamily="34" charset="0"/>
                <a:ea typeface="Aptos" panose="020B0004020202020204" pitchFamily="34" charset="0"/>
                <a:cs typeface="Times New Roman" panose="02020603050405020304" pitchFamily="18" charset="0"/>
              </a:rPr>
              <a:t>The Trustees are checking the Treasurer’s ledger/report, the checkbook, and the bank statements to make sure they all match with the same numbers.  </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800" dirty="0">
                <a:effectLst/>
                <a:latin typeface="Arial Nova" panose="020B0504020202020204" pitchFamily="34" charset="0"/>
                <a:ea typeface="Aptos" panose="020B0004020202020204" pitchFamily="34" charset="0"/>
                <a:cs typeface="Times New Roman" panose="02020603050405020304" pitchFamily="18" charset="0"/>
              </a:rPr>
              <a:t> </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800" dirty="0">
                <a:effectLst/>
                <a:latin typeface="Arial Nova" panose="020B0504020202020204" pitchFamily="34" charset="0"/>
                <a:ea typeface="Aptos" panose="020B0004020202020204" pitchFamily="34" charset="0"/>
                <a:cs typeface="Times New Roman" panose="02020603050405020304" pitchFamily="18" charset="0"/>
              </a:rPr>
              <a:t>They are checking in the Secretary’s minutes for motions to pay the bills or the Standing Rules.  </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800" dirty="0">
                <a:effectLst/>
                <a:latin typeface="Arial Nova" panose="020B0504020202020204" pitchFamily="34" charset="0"/>
                <a:ea typeface="Aptos" panose="020B0004020202020204" pitchFamily="34" charset="0"/>
                <a:cs typeface="Times New Roman" panose="02020603050405020304" pitchFamily="18" charset="0"/>
              </a:rPr>
              <a:t> </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800" dirty="0">
                <a:effectLst/>
                <a:latin typeface="Arial Nova" panose="020B0504020202020204" pitchFamily="34" charset="0"/>
                <a:ea typeface="Aptos" panose="020B0004020202020204" pitchFamily="34" charset="0"/>
                <a:cs typeface="Times New Roman" panose="02020603050405020304" pitchFamily="18" charset="0"/>
              </a:rPr>
              <a:t>Once the audit is completed, the Trustees will sign and date:</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Symbol" panose="05050102010706020507" pitchFamily="18" charset="2"/>
              <a:buChar char=""/>
            </a:pPr>
            <a:r>
              <a:rPr lang="en-US" sz="1800" dirty="0">
                <a:effectLst/>
                <a:latin typeface="Arial Nova" panose="020B0504020202020204" pitchFamily="34" charset="0"/>
                <a:ea typeface="Aptos" panose="020B0004020202020204" pitchFamily="34" charset="0"/>
                <a:cs typeface="Times New Roman" panose="02020603050405020304" pitchFamily="18" charset="0"/>
              </a:rPr>
              <a:t>Secretary Minutes – each page (Sign full name on the first page – initial the rest)</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Symbol" panose="05050102010706020507" pitchFamily="18" charset="2"/>
              <a:buChar char=""/>
            </a:pPr>
            <a:r>
              <a:rPr lang="en-US" sz="1800" dirty="0">
                <a:effectLst/>
                <a:latin typeface="Arial Nova" panose="020B0504020202020204" pitchFamily="34" charset="0"/>
                <a:ea typeface="Aptos" panose="020B0004020202020204" pitchFamily="34" charset="0"/>
                <a:cs typeface="Times New Roman" panose="02020603050405020304" pitchFamily="18" charset="0"/>
              </a:rPr>
              <a:t>Treasurer’s Ledger/Reports – Sign and date</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Symbol" panose="05050102010706020507" pitchFamily="18" charset="2"/>
              <a:buChar char=""/>
            </a:pPr>
            <a:r>
              <a:rPr lang="en-US" sz="1800" dirty="0">
                <a:effectLst/>
                <a:latin typeface="Arial Nova" panose="020B0504020202020204" pitchFamily="34" charset="0"/>
                <a:ea typeface="Aptos" panose="020B0004020202020204" pitchFamily="34" charset="0"/>
                <a:cs typeface="Times New Roman" panose="02020603050405020304" pitchFamily="18" charset="0"/>
              </a:rPr>
              <a:t>Checkbook – Sign somewhere next to the last check included in the Audit.</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Symbol" panose="05050102010706020507" pitchFamily="18" charset="2"/>
              <a:buChar char=""/>
            </a:pPr>
            <a:r>
              <a:rPr lang="en-US" sz="1800" dirty="0">
                <a:effectLst/>
                <a:latin typeface="Arial Nova" panose="020B0504020202020204" pitchFamily="34" charset="0"/>
                <a:ea typeface="Aptos" panose="020B0004020202020204" pitchFamily="34" charset="0"/>
                <a:cs typeface="Times New Roman" panose="02020603050405020304" pitchFamily="18" charset="0"/>
              </a:rPr>
              <a:t>Bank Statements – Same as Secretary</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Symbol" panose="05050102010706020507" pitchFamily="18" charset="2"/>
              <a:buChar char=""/>
            </a:pPr>
            <a:r>
              <a:rPr lang="en-US" sz="1800" dirty="0">
                <a:effectLst/>
                <a:latin typeface="Arial Nova" panose="020B0504020202020204" pitchFamily="34" charset="0"/>
                <a:ea typeface="Aptos" panose="020B0004020202020204" pitchFamily="34" charset="0"/>
                <a:cs typeface="Times New Roman" panose="02020603050405020304" pitchFamily="18" charset="0"/>
              </a:rPr>
              <a:t>Expense receipts – should be done at the meeting prior to the audit.</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Symbol" panose="05050102010706020507" pitchFamily="18" charset="2"/>
              <a:buChar char=""/>
            </a:pPr>
            <a:r>
              <a:rPr lang="en-US" sz="1800" dirty="0">
                <a:effectLst/>
                <a:latin typeface="Arial Nova" panose="020B0504020202020204" pitchFamily="34" charset="0"/>
                <a:ea typeface="Aptos" panose="020B0004020202020204" pitchFamily="34" charset="0"/>
                <a:cs typeface="Times New Roman" panose="02020603050405020304" pitchFamily="18" charset="0"/>
              </a:rPr>
              <a:t>The Audit</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800" dirty="0">
                <a:effectLst/>
                <a:latin typeface="Arial Nova" panose="020B0504020202020204" pitchFamily="34" charset="0"/>
                <a:ea typeface="Aptos" panose="020B0004020202020204" pitchFamily="34" charset="0"/>
                <a:cs typeface="Times New Roman" panose="02020603050405020304" pitchFamily="18" charset="0"/>
              </a:rPr>
              <a:t> </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800" dirty="0">
                <a:effectLst/>
                <a:latin typeface="Arial Nova" panose="020B0504020202020204" pitchFamily="34" charset="0"/>
                <a:ea typeface="Aptos" panose="020B0004020202020204" pitchFamily="34" charset="0"/>
                <a:cs typeface="Times New Roman" panose="02020603050405020304" pitchFamily="18" charset="0"/>
              </a:rPr>
              <a:t> </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4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3666219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20F373E-9F72-5C6F-83B8-5B5EBF74E5C7}"/>
              </a:ext>
            </a:extLst>
          </p:cNvPr>
          <p:cNvGraphicFramePr>
            <a:graphicFrameLocks noChangeAspect="1"/>
          </p:cNvGraphicFramePr>
          <p:nvPr>
            <p:extLst>
              <p:ext uri="{D42A27DB-BD31-4B8C-83A1-F6EECF244321}">
                <p14:modId xmlns:p14="http://schemas.microsoft.com/office/powerpoint/2010/main" val="785339511"/>
              </p:ext>
            </p:extLst>
          </p:nvPr>
        </p:nvGraphicFramePr>
        <p:xfrm>
          <a:off x="1137138" y="192529"/>
          <a:ext cx="9835662" cy="6416233"/>
        </p:xfrm>
        <a:graphic>
          <a:graphicData uri="http://schemas.openxmlformats.org/presentationml/2006/ole">
            <mc:AlternateContent xmlns:mc="http://schemas.openxmlformats.org/markup-compatibility/2006">
              <mc:Choice xmlns:v="urn:schemas-microsoft-com:vml" Requires="v">
                <p:oleObj name="Worksheet" r:id="rId3" imgW="11972849" imgH="7810556" progId="Excel.Sheet.12">
                  <p:embed/>
                </p:oleObj>
              </mc:Choice>
              <mc:Fallback>
                <p:oleObj name="Worksheet" r:id="rId3" imgW="11972849" imgH="7810556" progId="Excel.Sheet.12">
                  <p:embed/>
                  <p:pic>
                    <p:nvPicPr>
                      <p:cNvPr id="0" name=""/>
                      <p:cNvPicPr/>
                      <p:nvPr/>
                    </p:nvPicPr>
                    <p:blipFill>
                      <a:blip r:embed="rId4"/>
                      <a:stretch>
                        <a:fillRect/>
                      </a:stretch>
                    </p:blipFill>
                    <p:spPr>
                      <a:xfrm>
                        <a:off x="1137138" y="192529"/>
                        <a:ext cx="9835662" cy="6416233"/>
                      </a:xfrm>
                      <a:prstGeom prst="rect">
                        <a:avLst/>
                      </a:prstGeom>
                    </p:spPr>
                  </p:pic>
                </p:oleObj>
              </mc:Fallback>
            </mc:AlternateContent>
          </a:graphicData>
        </a:graphic>
      </p:graphicFrame>
    </p:spTree>
    <p:extLst>
      <p:ext uri="{BB962C8B-B14F-4D97-AF65-F5344CB8AC3E}">
        <p14:creationId xmlns:p14="http://schemas.microsoft.com/office/powerpoint/2010/main" val="222036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76CCC27-D702-4862-A9CF-E2BDC63399FF}"/>
              </a:ext>
            </a:extLst>
          </p:cNvPr>
          <p:cNvGraphicFramePr>
            <a:graphicFrameLocks noGrp="1"/>
          </p:cNvGraphicFramePr>
          <p:nvPr>
            <p:extLst>
              <p:ext uri="{D42A27DB-BD31-4B8C-83A1-F6EECF244321}">
                <p14:modId xmlns:p14="http://schemas.microsoft.com/office/powerpoint/2010/main" val="2057353563"/>
              </p:ext>
            </p:extLst>
          </p:nvPr>
        </p:nvGraphicFramePr>
        <p:xfrm>
          <a:off x="217171" y="192439"/>
          <a:ext cx="8305037" cy="7210871"/>
        </p:xfrm>
        <a:graphic>
          <a:graphicData uri="http://schemas.openxmlformats.org/drawingml/2006/table">
            <a:tbl>
              <a:tblPr/>
              <a:tblGrid>
                <a:gridCol w="298880">
                  <a:extLst>
                    <a:ext uri="{9D8B030D-6E8A-4147-A177-3AD203B41FA5}">
                      <a16:colId xmlns:a16="http://schemas.microsoft.com/office/drawing/2014/main" val="3881654004"/>
                    </a:ext>
                  </a:extLst>
                </a:gridCol>
                <a:gridCol w="1673720">
                  <a:extLst>
                    <a:ext uri="{9D8B030D-6E8A-4147-A177-3AD203B41FA5}">
                      <a16:colId xmlns:a16="http://schemas.microsoft.com/office/drawing/2014/main" val="1109695478"/>
                    </a:ext>
                  </a:extLst>
                </a:gridCol>
                <a:gridCol w="170364">
                  <a:extLst>
                    <a:ext uri="{9D8B030D-6E8A-4147-A177-3AD203B41FA5}">
                      <a16:colId xmlns:a16="http://schemas.microsoft.com/office/drawing/2014/main" val="464566462"/>
                    </a:ext>
                  </a:extLst>
                </a:gridCol>
                <a:gridCol w="1303114">
                  <a:extLst>
                    <a:ext uri="{9D8B030D-6E8A-4147-A177-3AD203B41FA5}">
                      <a16:colId xmlns:a16="http://schemas.microsoft.com/office/drawing/2014/main" val="3627751800"/>
                    </a:ext>
                  </a:extLst>
                </a:gridCol>
                <a:gridCol w="203237">
                  <a:extLst>
                    <a:ext uri="{9D8B030D-6E8A-4147-A177-3AD203B41FA5}">
                      <a16:colId xmlns:a16="http://schemas.microsoft.com/office/drawing/2014/main" val="267693716"/>
                    </a:ext>
                  </a:extLst>
                </a:gridCol>
                <a:gridCol w="1303114">
                  <a:extLst>
                    <a:ext uri="{9D8B030D-6E8A-4147-A177-3AD203B41FA5}">
                      <a16:colId xmlns:a16="http://schemas.microsoft.com/office/drawing/2014/main" val="2918155398"/>
                    </a:ext>
                  </a:extLst>
                </a:gridCol>
                <a:gridCol w="203237">
                  <a:extLst>
                    <a:ext uri="{9D8B030D-6E8A-4147-A177-3AD203B41FA5}">
                      <a16:colId xmlns:a16="http://schemas.microsoft.com/office/drawing/2014/main" val="3616322916"/>
                    </a:ext>
                  </a:extLst>
                </a:gridCol>
                <a:gridCol w="1303114">
                  <a:extLst>
                    <a:ext uri="{9D8B030D-6E8A-4147-A177-3AD203B41FA5}">
                      <a16:colId xmlns:a16="http://schemas.microsoft.com/office/drawing/2014/main" val="3640894694"/>
                    </a:ext>
                  </a:extLst>
                </a:gridCol>
                <a:gridCol w="119552">
                  <a:extLst>
                    <a:ext uri="{9D8B030D-6E8A-4147-A177-3AD203B41FA5}">
                      <a16:colId xmlns:a16="http://schemas.microsoft.com/office/drawing/2014/main" val="3303030332"/>
                    </a:ext>
                  </a:extLst>
                </a:gridCol>
                <a:gridCol w="48752">
                  <a:extLst>
                    <a:ext uri="{9D8B030D-6E8A-4147-A177-3AD203B41FA5}">
                      <a16:colId xmlns:a16="http://schemas.microsoft.com/office/drawing/2014/main" val="3986661797"/>
                    </a:ext>
                  </a:extLst>
                </a:gridCol>
                <a:gridCol w="1474716">
                  <a:extLst>
                    <a:ext uri="{9D8B030D-6E8A-4147-A177-3AD203B41FA5}">
                      <a16:colId xmlns:a16="http://schemas.microsoft.com/office/drawing/2014/main" val="3666219142"/>
                    </a:ext>
                  </a:extLst>
                </a:gridCol>
                <a:gridCol w="203237">
                  <a:extLst>
                    <a:ext uri="{9D8B030D-6E8A-4147-A177-3AD203B41FA5}">
                      <a16:colId xmlns:a16="http://schemas.microsoft.com/office/drawing/2014/main" val="2060196465"/>
                    </a:ext>
                  </a:extLst>
                </a:gridCol>
              </a:tblGrid>
              <a:tr h="6115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gridSpan="2">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hMerge="1">
                  <a:txBody>
                    <a:bodyPr/>
                    <a:lstStyle/>
                    <a:p>
                      <a:pPr algn="l" fontAlgn="b"/>
                      <a:endParaRPr lang="en-US" sz="400" b="0" i="0" u="none" strike="noStrike">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2649482011"/>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gridSpan="10">
                  <a:txBody>
                    <a:bodyPr/>
                    <a:lstStyle/>
                    <a:p>
                      <a:pPr algn="ctr" fontAlgn="b"/>
                      <a:r>
                        <a:rPr lang="en-US" sz="900" b="1" i="0" u="none" strike="noStrike" dirty="0">
                          <a:effectLst/>
                          <a:latin typeface="Times New Roman" panose="02020603050405020304" pitchFamily="18" charset="0"/>
                        </a:rPr>
                        <a:t>VFW Auxiliary _____________________   District ___________</a:t>
                      </a:r>
                    </a:p>
                  </a:txBody>
                  <a:tcPr marL="4111" marR="4111" marT="41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500" b="1" i="0" u="none" strike="noStrike">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746240979"/>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gridSpan="10">
                  <a:txBody>
                    <a:bodyPr/>
                    <a:lstStyle/>
                    <a:p>
                      <a:pPr algn="ctr" fontAlgn="b"/>
                      <a:r>
                        <a:rPr lang="en-US" sz="900" b="0" i="0" u="none" strike="noStrike" dirty="0">
                          <a:effectLst/>
                          <a:latin typeface="Times New Roman" panose="02020603050405020304" pitchFamily="18" charset="0"/>
                        </a:rPr>
                        <a:t>FOR PERIOD OF _____________________________ TO ________________________________  20________</a:t>
                      </a:r>
                    </a:p>
                  </a:txBody>
                  <a:tcPr marL="4111" marR="4111" marT="41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400" b="0" i="0" u="none" strike="noStrike">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3648210432"/>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10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ctr"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ctr"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ctr"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ctr"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ctr"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ctr"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gridSpan="2">
                  <a:txBody>
                    <a:bodyPr/>
                    <a:lstStyle/>
                    <a:p>
                      <a:pPr algn="ctr"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hMerge="1">
                  <a:txBody>
                    <a:bodyPr/>
                    <a:lstStyle/>
                    <a:p>
                      <a:pPr algn="ctr" fontAlgn="b"/>
                      <a:endParaRPr lang="en-US" sz="400" b="0" i="0" u="none" strike="noStrike">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ctr"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341397824"/>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gridSpan="9">
                  <a:txBody>
                    <a:bodyPr/>
                    <a:lstStyle/>
                    <a:p>
                      <a:pPr algn="ctr" fontAlgn="b"/>
                      <a:r>
                        <a:rPr lang="en-US" sz="900" b="1" i="0" u="none" strike="noStrike" dirty="0">
                          <a:effectLst/>
                          <a:latin typeface="Amasis MT Pro Black" panose="02040A04050005020304" pitchFamily="18" charset="0"/>
                        </a:rPr>
                        <a:t>TREASURER'S LEDGER RECONCILIATION</a:t>
                      </a:r>
                    </a:p>
                  </a:txBody>
                  <a:tcPr marL="4111" marR="4111" marT="411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r>
                        <a:rPr lang="en-US" sz="400" b="0" i="0" u="none" strike="noStrike">
                          <a:effectLst/>
                          <a:latin typeface="Times New Roman" panose="02020603050405020304" pitchFamily="18" charset="0"/>
                        </a:rPr>
                        <a:t>Rev. 6/10/20</a:t>
                      </a:r>
                    </a:p>
                  </a:txBody>
                  <a:tcPr marL="4111" marR="4111" marT="41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Rev. 6/10/20</a:t>
                      </a:r>
                    </a:p>
                  </a:txBody>
                  <a:tcPr marL="4111" marR="4111" marT="41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2727699126"/>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Times New Roman" panose="02020603050405020304" pitchFamily="18" charset="0"/>
                        </a:rPr>
                        <a:t> </a:t>
                      </a:r>
                    </a:p>
                  </a:txBody>
                  <a:tcPr marL="4111" marR="4111" marT="4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a:effectLst/>
                          <a:latin typeface="Times New Roman" panose="02020603050405020304" pitchFamily="18" charset="0"/>
                        </a:rPr>
                        <a:t>CASH BALANCE</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900" b="0" i="0" u="none" strike="noStrike" dirty="0">
                          <a:effectLst/>
                          <a:latin typeface="Times New Roman" panose="02020603050405020304" pitchFamily="18" charset="0"/>
                        </a:rPr>
                        <a:t> </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r>
                        <a:rPr lang="en-US" sz="400" b="0" i="0" u="none" strike="noStrike">
                          <a:effectLst/>
                          <a:latin typeface="Times New Roman" panose="02020603050405020304" pitchFamily="18" charset="0"/>
                        </a:rPr>
                        <a:t>CASH BALANCE</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a:effectLst/>
                          <a:latin typeface="Times New Roman" panose="02020603050405020304" pitchFamily="18" charset="0"/>
                        </a:rPr>
                        <a:t>CASH BALANCE</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78287979"/>
                  </a:ext>
                </a:extLst>
              </a:tr>
              <a:tr h="225271">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Times New Roman" panose="02020603050405020304" pitchFamily="18" charset="0"/>
                        </a:rPr>
                        <a:t>Funds from Treasurer's Ledger</a:t>
                      </a:r>
                    </a:p>
                  </a:txBody>
                  <a:tcPr marL="4111" marR="4111" marT="4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w="63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LAST AUDIT REPORT</a:t>
                      </a:r>
                    </a:p>
                  </a:txBody>
                  <a:tcPr marL="4111" marR="4111" marT="4111" marB="0" anchor="b">
                    <a:lnL>
                      <a:noFill/>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w="63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RECEIPTS</a:t>
                      </a:r>
                    </a:p>
                  </a:txBody>
                  <a:tcPr marL="4111" marR="4111" marT="4111" marB="0" anchor="b">
                    <a:lnL>
                      <a:noFill/>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w="63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DISBURSEMENTS</a:t>
                      </a:r>
                    </a:p>
                  </a:txBody>
                  <a:tcPr marL="4111" marR="4111" marT="4111" marB="0" anchor="b">
                    <a:lnL>
                      <a:noFill/>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2">
                  <a:txBody>
                    <a:bodyPr/>
                    <a:lstStyle/>
                    <a:p>
                      <a:pPr algn="ctr" fontAlgn="b"/>
                      <a:r>
                        <a:rPr lang="en-US" sz="900" b="0" i="0" u="none" strike="noStrike" dirty="0">
                          <a:effectLst/>
                          <a:latin typeface="Times New Roman" panose="02020603050405020304" pitchFamily="18" charset="0"/>
                        </a:rPr>
                        <a:t> </a:t>
                      </a:r>
                    </a:p>
                  </a:txBody>
                  <a:tcPr marL="4111" marR="4111" marT="4111" marB="0" anchor="b">
                    <a:lnL w="63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hMerge="1">
                  <a:txBody>
                    <a:bodyPr/>
                    <a:lstStyle/>
                    <a:p>
                      <a:pPr algn="ctr" fontAlgn="b"/>
                      <a:r>
                        <a:rPr lang="en-US" sz="400" b="0" i="0" u="none" strike="noStrike">
                          <a:effectLst/>
                          <a:latin typeface="Times New Roman" panose="02020603050405020304" pitchFamily="18" charset="0"/>
                        </a:rPr>
                        <a:t>THIS REPORT</a:t>
                      </a:r>
                    </a:p>
                  </a:txBody>
                  <a:tcPr marL="4111" marR="4111" marT="4111" marB="0" anchor="b">
                    <a:lnL>
                      <a:noFill/>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THIS REPORT</a:t>
                      </a:r>
                    </a:p>
                  </a:txBody>
                  <a:tcPr marL="4111" marR="4111" marT="4111" marB="0" anchor="b">
                    <a:lnL>
                      <a:noFill/>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51104935"/>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effectLst/>
                          <a:latin typeface="Times New Roman" panose="02020603050405020304" pitchFamily="18" charset="0"/>
                        </a:rPr>
                        <a:t>General Fund</a:t>
                      </a:r>
                    </a:p>
                  </a:txBody>
                  <a:tcPr marL="4111" marR="4111" marT="4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US" sz="400" b="0" i="0" u="none" strike="noStrike">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34962535"/>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effectLst/>
                          <a:latin typeface="Times New Roman" panose="02020603050405020304" pitchFamily="18" charset="0"/>
                        </a:rPr>
                        <a:t>Dept. &amp; Nat'l Dues</a:t>
                      </a:r>
                    </a:p>
                  </a:txBody>
                  <a:tcPr marL="4111" marR="4111" marT="4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US" sz="400" b="0" i="0" u="none" strike="noStrike">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74913624"/>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effectLst/>
                          <a:latin typeface="Times New Roman" panose="02020603050405020304" pitchFamily="18" charset="0"/>
                        </a:rPr>
                        <a:t>Relief Fund</a:t>
                      </a:r>
                    </a:p>
                  </a:txBody>
                  <a:tcPr marL="4111" marR="4111" marT="4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US" sz="400" b="0" i="0" u="none" strike="noStrike">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08903159"/>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effectLst/>
                          <a:latin typeface="Times New Roman" panose="02020603050405020304" pitchFamily="18" charset="0"/>
                        </a:rPr>
                        <a:t>Restricted Fund:  </a:t>
                      </a:r>
                    </a:p>
                  </a:txBody>
                  <a:tcPr marL="4111" marR="4111" marT="4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US" sz="400" b="0" i="0" u="none" strike="noStrike">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93826868"/>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effectLst/>
                          <a:latin typeface="Times New Roman" panose="02020603050405020304" pitchFamily="18" charset="0"/>
                        </a:rPr>
                        <a:t>Restricted Fund:  </a:t>
                      </a:r>
                    </a:p>
                  </a:txBody>
                  <a:tcPr marL="4111" marR="4111" marT="4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US" sz="400" b="0" i="0" u="none" strike="noStrike">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900" b="1" i="0" u="none" strike="noStrike" dirty="0">
                        <a:effectLst/>
                        <a:latin typeface="Arial" panose="020B0604020202020204" pitchFamily="34" charset="0"/>
                      </a:endParaRPr>
                    </a:p>
                  </a:txBody>
                  <a:tcPr marL="4111" marR="4111" marT="411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42396765"/>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effectLst/>
                          <a:latin typeface="Times New Roman" panose="02020603050405020304" pitchFamily="18" charset="0"/>
                        </a:rPr>
                        <a:t>TOTALS</a:t>
                      </a:r>
                      <a:r>
                        <a:rPr lang="en-US" sz="1000" dirty="0">
                          <a:latin typeface="Amasis MT Pro Medium" panose="02040604050005020304" pitchFamily="18" charset="0"/>
                          <a:sym typeface="Wingdings 2" panose="05020102010507070707" pitchFamily="18" charset="2"/>
                        </a:rPr>
                        <a:t></a:t>
                      </a:r>
                      <a:endParaRPr lang="en-US" sz="1000" b="0" i="0" u="none" strike="noStrike" dirty="0">
                        <a:effectLst/>
                        <a:latin typeface="Times New Roman" panose="02020603050405020304" pitchFamily="18" charset="0"/>
                      </a:endParaRPr>
                    </a:p>
                  </a:txBody>
                  <a:tcPr marL="4111" marR="4111" marT="4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algn="ctr" fontAlgn="b"/>
                      <a:r>
                        <a:rPr lang="en-US" sz="600" b="0" i="0" u="none" strike="noStrike" dirty="0">
                          <a:effectLst/>
                          <a:latin typeface="Times New Roman" panose="02020603050405020304" pitchFamily="18" charset="0"/>
                        </a:rPr>
                        <a:t> </a:t>
                      </a:r>
                    </a:p>
                  </a:txBody>
                  <a:tcPr marL="4111" marR="4111" marT="4111"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dirty="0">
                          <a:latin typeface="Amasis MT Pro Medium" panose="02040604050005020304" pitchFamily="18" charset="0"/>
                          <a:sym typeface="Wingdings 2" panose="05020102010507070707" pitchFamily="18" charset="2"/>
                        </a:rPr>
                        <a:t></a:t>
                      </a:r>
                      <a:endParaRPr lang="en-US" sz="900" dirty="0">
                        <a:latin typeface="Amasis MT Pro Medium" panose="02040604050005020304" pitchFamily="18" charset="0"/>
                      </a:endParaRPr>
                    </a:p>
                    <a:p>
                      <a:pPr algn="l" fontAlgn="b"/>
                      <a:endParaRPr lang="en-US" sz="900" b="0" i="0" u="none" strike="noStrike" dirty="0">
                        <a:effectLst/>
                        <a:latin typeface="Arial" panose="020B0604020202020204" pitchFamily="34" charset="0"/>
                      </a:endParaRPr>
                    </a:p>
                  </a:txBody>
                  <a:tcPr marL="4111" marR="4111" marT="4111" marB="0" anchor="b">
                    <a:lnL w="25400" cap="flat" cmpd="dbl"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40333567"/>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effectLst/>
                          <a:latin typeface="Times New Roman" panose="02020603050405020304" pitchFamily="18" charset="0"/>
                        </a:rPr>
                        <a:t>Bingo</a:t>
                      </a:r>
                    </a:p>
                  </a:txBody>
                  <a:tcPr marL="4111" marR="4111" marT="4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US" sz="400" b="0" i="0" u="none" strike="noStrike">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28494572"/>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effectLst/>
                          <a:latin typeface="Times New Roman" panose="02020603050405020304" pitchFamily="18" charset="0"/>
                        </a:rPr>
                        <a:t>CD</a:t>
                      </a:r>
                    </a:p>
                  </a:txBody>
                  <a:tcPr marL="4111" marR="4111" marT="4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US" sz="400" b="0" i="0" u="none" strike="noStrike">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61513385"/>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effectLst/>
                          <a:latin typeface="Times New Roman" panose="02020603050405020304" pitchFamily="18" charset="0"/>
                        </a:rPr>
                        <a:t>CD</a:t>
                      </a:r>
                    </a:p>
                  </a:txBody>
                  <a:tcPr marL="4111" marR="4111" marT="4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US" sz="400" b="0" i="0" u="none" strike="noStrike">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86358640"/>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effectLst/>
                          <a:latin typeface="Times New Roman" panose="02020603050405020304" pitchFamily="18" charset="0"/>
                        </a:rPr>
                        <a:t>Savings Account</a:t>
                      </a:r>
                    </a:p>
                  </a:txBody>
                  <a:tcPr marL="4111" marR="4111" marT="4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ctr" fontAlgn="b"/>
                      <a:r>
                        <a:rPr lang="en-US" sz="400" b="0" i="0" u="none" strike="noStrike">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69910998"/>
                  </a:ext>
                </a:extLst>
              </a:tr>
              <a:tr h="273504">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1" i="0" u="none" strike="noStrike" dirty="0">
                          <a:effectLst/>
                          <a:latin typeface="Times New Roman" panose="02020603050405020304" pitchFamily="18" charset="0"/>
                        </a:rPr>
                        <a:t>Total Balance -- All Funds Including Savings Account</a:t>
                      </a:r>
                    </a:p>
                  </a:txBody>
                  <a:tcPr marL="4111" marR="4111" marT="41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b"/>
                      <a:r>
                        <a:rPr lang="en-US" sz="900" b="0" i="0" u="none" strike="noStrike" dirty="0">
                          <a:effectLst/>
                          <a:latin typeface="Times New Roman" panose="02020603050405020304" pitchFamily="18" charset="0"/>
                        </a:rPr>
                        <a:t>$</a:t>
                      </a:r>
                    </a:p>
                  </a:txBody>
                  <a:tcPr marL="4111" marR="4111" marT="4111" marB="0" anchor="b">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ctr" fontAlgn="b"/>
                      <a:r>
                        <a:rPr lang="en-US" sz="4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15194103"/>
                  </a:ext>
                </a:extLst>
              </a:tr>
              <a:tr h="225271">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r>
                        <a:rPr lang="en-US" sz="1000" b="1" i="0" u="none" strike="noStrike" dirty="0">
                          <a:effectLst/>
                          <a:latin typeface="Times New Roman" panose="02020603050405020304" pitchFamily="18" charset="0"/>
                        </a:rPr>
                        <a:t>* These two totals must match!</a:t>
                      </a: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400" b="0" i="0" u="none" strike="noStrike">
                        <a:effectLst/>
                        <a:latin typeface="Times New Roman" panose="02020603050405020304" pitchFamily="18" charset="0"/>
                      </a:endParaRP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1069364014"/>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gridSpan="10">
                  <a:txBody>
                    <a:bodyPr/>
                    <a:lstStyle/>
                    <a:p>
                      <a:pPr algn="ctr" fontAlgn="b"/>
                      <a:r>
                        <a:rPr lang="en-US" sz="900" b="1" i="0" u="none" strike="noStrike" dirty="0">
                          <a:effectLst/>
                          <a:latin typeface="Amasis MT Pro Black" panose="02040A04050005020304" pitchFamily="18" charset="0"/>
                        </a:rPr>
                        <a:t>BANK STATEMENT RECONCILIATION</a:t>
                      </a:r>
                    </a:p>
                  </a:txBody>
                  <a:tcPr marL="4111" marR="4111" marT="41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500" b="1" i="0" u="none" strike="noStrike">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1000983617"/>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10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gridSpan="2">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hMerge="1">
                  <a:txBody>
                    <a:bodyPr/>
                    <a:lstStyle/>
                    <a:p>
                      <a:pPr algn="l" fontAlgn="b"/>
                      <a:endParaRPr lang="en-US" sz="400" b="0" i="0" u="none" strike="noStrike">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241128472"/>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gridSpan="3">
                  <a:txBody>
                    <a:bodyPr/>
                    <a:lstStyle/>
                    <a:p>
                      <a:pPr algn="l" fontAlgn="b"/>
                      <a:r>
                        <a:rPr lang="en-US" sz="900" b="1" i="1" u="none" strike="noStrike" dirty="0">
                          <a:effectLst/>
                          <a:latin typeface="Times New Roman" panose="02020603050405020304" pitchFamily="18" charset="0"/>
                        </a:rPr>
                        <a:t>Ending Bank Balance on last Bank Statement</a:t>
                      </a:r>
                    </a:p>
                  </a:txBody>
                  <a:tcPr marL="4111" marR="4111" marT="4111"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900" b="0" i="0" u="none" strike="noStrike" dirty="0">
                          <a:effectLst/>
                          <a:latin typeface="Times New Roman" panose="02020603050405020304" pitchFamily="18" charset="0"/>
                        </a:rPr>
                        <a:t>$</a:t>
                      </a:r>
                    </a:p>
                  </a:txBody>
                  <a:tcPr marL="4111" marR="4111" marT="4111" marB="0" anchor="b">
                    <a:lnL>
                      <a:noFill/>
                    </a:lnL>
                    <a:lnR>
                      <a:noFill/>
                    </a:lnR>
                    <a:lnT>
                      <a:noFill/>
                    </a:lnT>
                    <a:lnB>
                      <a:noFill/>
                    </a:lnB>
                  </a:tcPr>
                </a:tc>
                <a:tc gridSpan="2">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en-US" sz="400" b="0" i="0" u="none" strike="noStrike">
                        <a:effectLst/>
                        <a:latin typeface="Times New Roman" panose="02020603050405020304" pitchFamily="18" charset="0"/>
                      </a:endParaRPr>
                    </a:p>
                  </a:txBody>
                  <a:tcPr marL="4111" marR="4111" marT="41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48956055"/>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r>
                        <a:rPr lang="en-US" sz="1000" b="1" i="0" u="none" strike="noStrike" dirty="0">
                          <a:effectLst/>
                          <a:latin typeface="Times New Roman" panose="02020603050405020304" pitchFamily="18" charset="0"/>
                        </a:rPr>
                        <a:t>Less Outstanding checks:</a:t>
                      </a: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r" fontAlgn="b"/>
                      <a:r>
                        <a:rPr lang="en-US" sz="900" b="0" i="0" u="none" strike="noStrike" dirty="0">
                          <a:effectLst/>
                          <a:latin typeface="Times New Roman" panose="02020603050405020304" pitchFamily="18" charset="0"/>
                        </a:rPr>
                        <a:t>Check Number</a:t>
                      </a:r>
                    </a:p>
                  </a:txBody>
                  <a:tcPr marL="4111" marR="4111" marT="4111" marB="0" anchor="b">
                    <a:lnL>
                      <a:noFill/>
                    </a:lnL>
                    <a:lnR>
                      <a:noFill/>
                    </a:lnR>
                    <a:lnT>
                      <a:noFill/>
                    </a:lnT>
                    <a:lnB>
                      <a:noFill/>
                    </a:lnB>
                  </a:tcPr>
                </a:tc>
                <a:tc>
                  <a:txBody>
                    <a:bodyPr/>
                    <a:lstStyle/>
                    <a:p>
                      <a:pPr algn="r"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Times New Roman" panose="02020603050405020304" pitchFamily="18" charset="0"/>
                        </a:rPr>
                        <a:t>$</a:t>
                      </a:r>
                    </a:p>
                  </a:txBody>
                  <a:tcPr marL="4111" marR="4111" marT="4111" marB="0" anchor="b">
                    <a:lnL>
                      <a:noFill/>
                    </a:lnL>
                    <a:lnR>
                      <a:noFill/>
                    </a:lnR>
                    <a:lnT>
                      <a:noFill/>
                    </a:lnT>
                    <a:lnB>
                      <a:noFill/>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gridSpan="2">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400" b="0" i="0" u="none" strike="noStrike">
                        <a:effectLst/>
                        <a:latin typeface="Times New Roman" panose="02020603050405020304" pitchFamily="18" charset="0"/>
                      </a:endParaRP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206745890"/>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10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r" fontAlgn="b"/>
                      <a:r>
                        <a:rPr lang="en-US" sz="900" b="0" i="0" u="none" strike="noStrike" dirty="0">
                          <a:effectLst/>
                          <a:latin typeface="Times New Roman" panose="02020603050405020304" pitchFamily="18" charset="0"/>
                        </a:rPr>
                        <a:t>Check Number</a:t>
                      </a:r>
                    </a:p>
                  </a:txBody>
                  <a:tcPr marL="4111" marR="4111" marT="4111" marB="0" anchor="b">
                    <a:lnL>
                      <a:noFill/>
                    </a:lnL>
                    <a:lnR>
                      <a:noFill/>
                    </a:lnR>
                    <a:lnT>
                      <a:noFill/>
                    </a:lnT>
                    <a:lnB>
                      <a:noFill/>
                    </a:lnB>
                  </a:tcPr>
                </a:tc>
                <a:tc>
                  <a:txBody>
                    <a:bodyPr/>
                    <a:lstStyle/>
                    <a:p>
                      <a:pPr algn="r"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Times New Roman" panose="02020603050405020304" pitchFamily="18" charset="0"/>
                        </a:rPr>
                        <a:t>$</a:t>
                      </a:r>
                    </a:p>
                  </a:txBody>
                  <a:tcPr marL="4111" marR="4111" marT="4111" marB="0" anchor="b">
                    <a:lnL>
                      <a:noFill/>
                    </a:lnL>
                    <a:lnR>
                      <a:noFill/>
                    </a:lnR>
                    <a:lnT>
                      <a:noFill/>
                    </a:lnT>
                    <a:lnB>
                      <a:noFill/>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gridSpan="2">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hMerge="1">
                  <a:txBody>
                    <a:bodyPr/>
                    <a:lstStyle/>
                    <a:p>
                      <a:pPr algn="l" fontAlgn="b"/>
                      <a:endParaRPr lang="en-US" sz="400" b="0" i="0" u="none" strike="noStrike">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2941067482"/>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10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r" fontAlgn="b"/>
                      <a:r>
                        <a:rPr lang="en-US" sz="900" b="0" i="0" u="none" strike="noStrike" dirty="0">
                          <a:effectLst/>
                          <a:latin typeface="Times New Roman" panose="02020603050405020304" pitchFamily="18" charset="0"/>
                        </a:rPr>
                        <a:t>Check Number</a:t>
                      </a:r>
                    </a:p>
                  </a:txBody>
                  <a:tcPr marL="4111" marR="4111" marT="4111" marB="0" anchor="b">
                    <a:lnL>
                      <a:noFill/>
                    </a:lnL>
                    <a:lnR>
                      <a:noFill/>
                    </a:lnR>
                    <a:lnT>
                      <a:noFill/>
                    </a:lnT>
                    <a:lnB>
                      <a:noFill/>
                    </a:lnB>
                  </a:tcPr>
                </a:tc>
                <a:tc>
                  <a:txBody>
                    <a:bodyPr/>
                    <a:lstStyle/>
                    <a:p>
                      <a:pPr algn="r"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Times New Roman" panose="02020603050405020304" pitchFamily="18" charset="0"/>
                        </a:rPr>
                        <a:t>$</a:t>
                      </a:r>
                    </a:p>
                  </a:txBody>
                  <a:tcPr marL="4111" marR="4111" marT="4111" marB="0" anchor="b">
                    <a:lnL>
                      <a:noFill/>
                    </a:lnL>
                    <a:lnR>
                      <a:noFill/>
                    </a:lnR>
                    <a:lnT>
                      <a:noFill/>
                    </a:lnT>
                    <a:lnB>
                      <a:noFill/>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gridSpan="2">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hMerge="1">
                  <a:txBody>
                    <a:bodyPr/>
                    <a:lstStyle/>
                    <a:p>
                      <a:pPr algn="l" fontAlgn="b"/>
                      <a:endParaRPr lang="en-US" sz="400" b="0" i="0" u="none" strike="noStrike">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1719482412"/>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10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r" fontAlgn="b"/>
                      <a:r>
                        <a:rPr lang="en-US" sz="900" b="0" i="0" u="none" strike="noStrike" dirty="0">
                          <a:effectLst/>
                          <a:latin typeface="Times New Roman" panose="02020603050405020304" pitchFamily="18" charset="0"/>
                        </a:rPr>
                        <a:t>Check Number</a:t>
                      </a:r>
                    </a:p>
                  </a:txBody>
                  <a:tcPr marL="4111" marR="4111" marT="4111" marB="0" anchor="b">
                    <a:lnL>
                      <a:noFill/>
                    </a:lnL>
                    <a:lnR>
                      <a:noFill/>
                    </a:lnR>
                    <a:lnT>
                      <a:noFill/>
                    </a:lnT>
                    <a:lnB>
                      <a:noFill/>
                    </a:lnB>
                  </a:tcPr>
                </a:tc>
                <a:tc>
                  <a:txBody>
                    <a:bodyPr/>
                    <a:lstStyle/>
                    <a:p>
                      <a:pPr algn="r"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Times New Roman" panose="02020603050405020304" pitchFamily="18" charset="0"/>
                        </a:rPr>
                        <a:t>$</a:t>
                      </a:r>
                    </a:p>
                  </a:txBody>
                  <a:tcPr marL="4111" marR="4111" marT="4111" marB="0" anchor="b">
                    <a:lnL>
                      <a:noFill/>
                    </a:lnL>
                    <a:lnR>
                      <a:noFill/>
                    </a:lnR>
                    <a:lnT>
                      <a:noFill/>
                    </a:lnT>
                    <a:lnB>
                      <a:noFill/>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gridSpan="2">
                  <a:txBody>
                    <a:bodyPr/>
                    <a:lstStyle/>
                    <a:p>
                      <a:pPr algn="l" fontAlgn="b"/>
                      <a:r>
                        <a:rPr lang="en-US" sz="900" b="0" i="0" u="none" strike="noStrike" dirty="0">
                          <a:effectLst/>
                          <a:latin typeface="Times New Roman" panose="02020603050405020304" pitchFamily="18" charset="0"/>
                        </a:rPr>
                        <a:t>Minus (-) Outstanding Cks</a:t>
                      </a:r>
                    </a:p>
                  </a:txBody>
                  <a:tcPr marL="4111" marR="4111" marT="4111" marB="0" anchor="b">
                    <a:lnL>
                      <a:noFill/>
                    </a:lnL>
                    <a:lnR>
                      <a:noFill/>
                    </a:lnR>
                    <a:lnT>
                      <a:noFill/>
                    </a:lnT>
                    <a:lnB>
                      <a:noFill/>
                    </a:lnB>
                  </a:tcPr>
                </a:tc>
                <a:tc hMerge="1">
                  <a:txBody>
                    <a:bodyPr/>
                    <a:lstStyle/>
                    <a:p>
                      <a:pPr algn="l" fontAlgn="b"/>
                      <a:endParaRPr lang="en-US" sz="400" b="0" i="0" u="none" strike="noStrike">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1931668117"/>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10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gridSpan="3">
                  <a:txBody>
                    <a:bodyPr/>
                    <a:lstStyle/>
                    <a:p>
                      <a:pPr algn="l" fontAlgn="b"/>
                      <a:r>
                        <a:rPr lang="en-US" sz="900" b="1" i="0" u="none" strike="noStrike" dirty="0">
                          <a:effectLst/>
                          <a:latin typeface="Times New Roman" panose="02020603050405020304" pitchFamily="18" charset="0"/>
                        </a:rPr>
                        <a:t>Total Amount of Outstanding Checks:</a:t>
                      </a:r>
                    </a:p>
                  </a:txBody>
                  <a:tcPr marL="4111" marR="4111" marT="4111"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900" b="0" i="0" u="none" strike="noStrike" dirty="0">
                          <a:effectLst/>
                          <a:latin typeface="Times New Roman" panose="02020603050405020304" pitchFamily="18" charset="0"/>
                        </a:rPr>
                        <a:t>$</a:t>
                      </a:r>
                    </a:p>
                  </a:txBody>
                  <a:tcPr marL="4111" marR="4111" marT="4111" marB="0" anchor="b">
                    <a:lnL>
                      <a:noFill/>
                    </a:lnL>
                    <a:lnR>
                      <a:noFill/>
                    </a:lnR>
                    <a:lnT>
                      <a:noFill/>
                    </a:lnT>
                    <a:lnB>
                      <a:noFill/>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Times New Roman" panose="02020603050405020304" pitchFamily="18" charset="0"/>
                        </a:rPr>
                        <a:t>$</a:t>
                      </a:r>
                    </a:p>
                  </a:txBody>
                  <a:tcPr marL="4111" marR="4111" marT="4111" marB="0" anchor="b">
                    <a:lnL>
                      <a:noFill/>
                    </a:lnL>
                    <a:lnR>
                      <a:noFill/>
                    </a:lnR>
                    <a:lnT>
                      <a:noFill/>
                    </a:lnT>
                    <a:lnB>
                      <a:noFill/>
                    </a:lnB>
                  </a:tcPr>
                </a:tc>
                <a:tc gridSpan="2">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en-US" sz="400" b="0" i="0" u="none" strike="noStrike">
                        <a:effectLst/>
                        <a:latin typeface="Times New Roman" panose="02020603050405020304" pitchFamily="18" charset="0"/>
                      </a:endParaRPr>
                    </a:p>
                  </a:txBody>
                  <a:tcPr marL="4111" marR="4111" marT="41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886465648"/>
                  </a:ext>
                </a:extLst>
              </a:tr>
              <a:tr h="225271">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r>
                        <a:rPr lang="en-US" sz="1000" b="1" i="0" u="none" strike="noStrike" dirty="0">
                          <a:effectLst/>
                          <a:latin typeface="Times New Roman" panose="02020603050405020304" pitchFamily="18" charset="0"/>
                        </a:rPr>
                        <a:t>Plus Outstanding deposits:</a:t>
                      </a: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r" fontAlgn="b"/>
                      <a:r>
                        <a:rPr lang="en-US" sz="900" b="0" i="0" u="none" strike="noStrike" dirty="0">
                          <a:effectLst/>
                          <a:latin typeface="Times New Roman" panose="02020603050405020304" pitchFamily="18" charset="0"/>
                        </a:rPr>
                        <a:t>Date</a:t>
                      </a:r>
                    </a:p>
                  </a:txBody>
                  <a:tcPr marL="4111" marR="4111" marT="4111" marB="0" anchor="b">
                    <a:lnL>
                      <a:noFill/>
                    </a:lnL>
                    <a:lnR>
                      <a:noFill/>
                    </a:lnR>
                    <a:lnT>
                      <a:noFill/>
                    </a:lnT>
                    <a:lnB>
                      <a:noFill/>
                    </a:lnB>
                  </a:tcPr>
                </a:tc>
                <a:tc>
                  <a:txBody>
                    <a:bodyPr/>
                    <a:lstStyle/>
                    <a:p>
                      <a:pPr algn="r"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Times New Roman" panose="02020603050405020304" pitchFamily="18" charset="0"/>
                        </a:rPr>
                        <a:t>$</a:t>
                      </a:r>
                    </a:p>
                  </a:txBody>
                  <a:tcPr marL="4111" marR="4111" marT="4111" marB="0" anchor="b">
                    <a:lnL>
                      <a:noFill/>
                    </a:lnL>
                    <a:lnR>
                      <a:noFill/>
                    </a:lnR>
                    <a:lnT>
                      <a:noFill/>
                    </a:lnT>
                    <a:lnB>
                      <a:noFill/>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gridSpan="2">
                  <a:txBody>
                    <a:bodyPr/>
                    <a:lstStyle/>
                    <a:p>
                      <a:pPr algn="ctr" fontAlgn="b"/>
                      <a:r>
                        <a:rPr lang="en-US" sz="900" b="0" i="0" u="none" strike="noStrike" dirty="0">
                          <a:effectLst/>
                          <a:latin typeface="Times New Roman" panose="02020603050405020304" pitchFamily="18" charset="0"/>
                        </a:rPr>
                        <a:t>Plus (+) Outstanding Deposits</a:t>
                      </a: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n-US" sz="400" b="0" i="0" u="none" strike="noStrike">
                        <a:effectLst/>
                        <a:latin typeface="Times New Roman" panose="02020603050405020304" pitchFamily="18" charset="0"/>
                      </a:endParaRP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79354281"/>
                  </a:ext>
                </a:extLst>
              </a:tr>
              <a:tr h="225271">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10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r" fontAlgn="b"/>
                      <a:r>
                        <a:rPr lang="en-US" sz="900" b="0" i="0" u="none" strike="noStrike" dirty="0">
                          <a:effectLst/>
                          <a:latin typeface="Times New Roman" panose="02020603050405020304" pitchFamily="18" charset="0"/>
                        </a:rPr>
                        <a:t>Date</a:t>
                      </a:r>
                    </a:p>
                  </a:txBody>
                  <a:tcPr marL="4111" marR="4111" marT="4111" marB="0" anchor="b">
                    <a:lnL>
                      <a:noFill/>
                    </a:lnL>
                    <a:lnR>
                      <a:noFill/>
                    </a:lnR>
                    <a:lnT>
                      <a:noFill/>
                    </a:lnT>
                    <a:lnB>
                      <a:noFill/>
                    </a:lnB>
                  </a:tcPr>
                </a:tc>
                <a:tc>
                  <a:txBody>
                    <a:bodyPr/>
                    <a:lstStyle/>
                    <a:p>
                      <a:pPr algn="r"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Times New Roman" panose="02020603050405020304" pitchFamily="18" charset="0"/>
                        </a:rPr>
                        <a:t>$</a:t>
                      </a:r>
                    </a:p>
                  </a:txBody>
                  <a:tcPr marL="4111" marR="4111" marT="4111" marB="0" anchor="b">
                    <a:lnL>
                      <a:noFill/>
                    </a:lnL>
                    <a:lnR>
                      <a:noFill/>
                    </a:lnR>
                    <a:lnT>
                      <a:noFill/>
                    </a:lnT>
                    <a:lnB>
                      <a:noFill/>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Times New Roman" panose="02020603050405020304" pitchFamily="18" charset="0"/>
                        </a:rPr>
                        <a:t>$</a:t>
                      </a:r>
                    </a:p>
                  </a:txBody>
                  <a:tcPr marL="4111" marR="4111" marT="4111" marB="0" anchor="b">
                    <a:lnL>
                      <a:noFill/>
                    </a:lnL>
                    <a:lnR>
                      <a:noFill/>
                    </a:lnR>
                    <a:lnT>
                      <a:noFill/>
                    </a:lnT>
                    <a:lnB>
                      <a:noFill/>
                    </a:lnB>
                  </a:tcPr>
                </a:tc>
                <a:tc gridSpan="2">
                  <a:txBody>
                    <a:bodyPr/>
                    <a:lstStyle/>
                    <a:p>
                      <a:pPr algn="ctr" fontAlgn="b"/>
                      <a:r>
                        <a:rPr lang="en-US" sz="900" b="1" i="0" u="none" strike="noStrike" dirty="0">
                          <a:effectLst/>
                          <a:latin typeface="Times New Roman" panose="02020603050405020304" pitchFamily="18" charset="0"/>
                        </a:rPr>
                        <a:t>________________________</a:t>
                      </a:r>
                    </a:p>
                  </a:txBody>
                  <a:tcPr marL="4111" marR="4111" marT="4111" marB="0" anchor="b">
                    <a:lnL>
                      <a:noFill/>
                    </a:lnL>
                    <a:lnR>
                      <a:noFill/>
                    </a:lnR>
                    <a:lnT>
                      <a:noFill/>
                    </a:lnT>
                    <a:lnB>
                      <a:noFill/>
                    </a:lnB>
                  </a:tcPr>
                </a:tc>
                <a:tc hMerge="1">
                  <a:txBody>
                    <a:bodyPr/>
                    <a:lstStyle/>
                    <a:p>
                      <a:pPr algn="ctr" fontAlgn="b"/>
                      <a:endParaRPr lang="en-US" sz="400" b="1" i="0" u="none" strike="noStrike">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901663671"/>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10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gridSpan="3">
                  <a:txBody>
                    <a:bodyPr/>
                    <a:lstStyle/>
                    <a:p>
                      <a:pPr algn="l" fontAlgn="b"/>
                      <a:r>
                        <a:rPr lang="en-US" sz="900" b="1" i="0" u="none" strike="noStrike" dirty="0">
                          <a:effectLst/>
                          <a:latin typeface="Times New Roman" panose="02020603050405020304" pitchFamily="18" charset="0"/>
                        </a:rPr>
                        <a:t>Total Amount of Outstanding Deposits:</a:t>
                      </a:r>
                    </a:p>
                  </a:txBody>
                  <a:tcPr marL="4111" marR="4111" marT="4111"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900" b="0" i="0" u="none" strike="noStrike" dirty="0">
                          <a:effectLst/>
                          <a:latin typeface="Times New Roman" panose="02020603050405020304" pitchFamily="18" charset="0"/>
                        </a:rPr>
                        <a:t>$</a:t>
                      </a:r>
                    </a:p>
                  </a:txBody>
                  <a:tcPr marL="4111" marR="4111" marT="4111" marB="0" anchor="b">
                    <a:lnL>
                      <a:noFill/>
                    </a:lnL>
                    <a:lnR>
                      <a:noFill/>
                    </a:lnR>
                    <a:lnT>
                      <a:noFill/>
                    </a:lnT>
                    <a:lnB>
                      <a:noFill/>
                    </a:lnB>
                  </a:tcPr>
                </a:tc>
                <a:tc>
                  <a:txBody>
                    <a:bodyPr/>
                    <a:lstStyle/>
                    <a:p>
                      <a:pPr algn="ctr" fontAlgn="b"/>
                      <a:r>
                        <a:rPr lang="en-US" sz="900" b="0" i="0" u="none" strike="noStrike" dirty="0">
                          <a:effectLst/>
                          <a:latin typeface="Times New Roman" panose="02020603050405020304" pitchFamily="18" charset="0"/>
                        </a:rPr>
                        <a:t> </a:t>
                      </a:r>
                    </a:p>
                  </a:txBody>
                  <a:tcPr marL="4111" marR="4111" marT="41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gridSpan="2">
                  <a:txBody>
                    <a:bodyPr/>
                    <a:lstStyle/>
                    <a:p>
                      <a:pPr algn="ctr"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pPr algn="ctr" fontAlgn="b"/>
                      <a:endParaRPr lang="en-US" sz="400" b="0" i="0" u="none" strike="noStrike">
                        <a:effectLst/>
                        <a:latin typeface="Times New Roman" panose="02020603050405020304" pitchFamily="18" charset="0"/>
                      </a:endParaRPr>
                    </a:p>
                  </a:txBody>
                  <a:tcPr marL="4111" marR="4111" marT="4111"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258859698"/>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10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grid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b="1" i="1" u="none" strike="noStrike" dirty="0">
                          <a:effectLst/>
                          <a:latin typeface="Times New Roman" panose="02020603050405020304" pitchFamily="18" charset="0"/>
                        </a:rPr>
                        <a:t>Total Adjusted Bank Balance                                             </a:t>
                      </a:r>
                      <a:r>
                        <a:rPr lang="en-US" sz="900" dirty="0">
                          <a:latin typeface="Amasis MT Pro Medium" panose="02040604050005020304" pitchFamily="18" charset="0"/>
                          <a:sym typeface="Wingdings 2" panose="05020102010507070707" pitchFamily="18" charset="2"/>
                        </a:rPr>
                        <a:t></a:t>
                      </a:r>
                      <a:endParaRPr lang="en-US" sz="900" b="1" i="1" u="none" strike="noStrike" dirty="0">
                        <a:effectLst/>
                        <a:latin typeface="Times New Roman" panose="02020603050405020304" pitchFamily="18" charset="0"/>
                      </a:endParaRPr>
                    </a:p>
                  </a:txBody>
                  <a:tcPr marL="4111" marR="4111" marT="4111" marB="0" anchor="b">
                    <a:lnL>
                      <a:noFill/>
                    </a:lnL>
                    <a:lnR>
                      <a:noFill/>
                    </a:lnR>
                    <a:lnT>
                      <a:noFill/>
                    </a:lnT>
                    <a:lnB>
                      <a:noFill/>
                    </a:lnB>
                    <a:solidFill>
                      <a:srgbClr val="F2F2F2"/>
                    </a:solidFill>
                  </a:tcPr>
                </a:tc>
                <a:tc hMerge="1">
                  <a:txBody>
                    <a:bodyPr/>
                    <a:lstStyle/>
                    <a:p>
                      <a:endParaRPr lang="en-US"/>
                    </a:p>
                  </a:txBody>
                  <a:tcPr/>
                </a:tc>
                <a:tc hMerge="1">
                  <a:txBody>
                    <a:bodyPr/>
                    <a:lstStyle/>
                    <a:p>
                      <a:endParaRPr lang="en-US"/>
                    </a:p>
                  </a:txBody>
                  <a:tcPr/>
                </a:tc>
                <a:tc>
                  <a:txBody>
                    <a:bodyPr/>
                    <a:lstStyle/>
                    <a:p>
                      <a:pPr algn="r" fontAlgn="b"/>
                      <a:r>
                        <a:rPr lang="en-US" sz="900" b="0" i="0" u="none" strike="noStrike" dirty="0">
                          <a:effectLst/>
                          <a:latin typeface="Times New Roman" panose="02020603050405020304" pitchFamily="18" charset="0"/>
                        </a:rPr>
                        <a:t>$</a:t>
                      </a:r>
                    </a:p>
                  </a:txBody>
                  <a:tcPr marL="4111" marR="4111" marT="4111" marB="0" anchor="b">
                    <a:lnL>
                      <a:noFill/>
                    </a:lnL>
                    <a:lnR w="25400" cap="flat" cmpd="dbl" algn="ctr">
                      <a:solidFill>
                        <a:srgbClr val="000000"/>
                      </a:solidFill>
                      <a:prstDash val="solid"/>
                      <a:round/>
                      <a:headEnd type="none" w="med" len="med"/>
                      <a:tailEnd type="none" w="med" len="med"/>
                    </a:lnR>
                    <a:lnT>
                      <a:noFill/>
                    </a:lnT>
                    <a:lnB>
                      <a:noFill/>
                    </a:lnB>
                    <a:solidFill>
                      <a:srgbClr val="F2F2F2"/>
                    </a:solidFill>
                  </a:tcPr>
                </a:tc>
                <a:tc gridSpan="2">
                  <a:txBody>
                    <a:bodyPr/>
                    <a:lstStyle/>
                    <a:p>
                      <a:pPr algn="ctr" fontAlgn="b"/>
                      <a:r>
                        <a:rPr lang="en-US" sz="900" b="0" i="0" u="none" strike="noStrike" dirty="0">
                          <a:effectLst/>
                          <a:latin typeface="Times New Roman" panose="02020603050405020304" pitchFamily="18" charset="0"/>
                        </a:rPr>
                        <a:t> </a:t>
                      </a:r>
                    </a:p>
                  </a:txBody>
                  <a:tcPr marL="4111" marR="4111" marT="4111"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hMerge="1">
                  <a:txBody>
                    <a:bodyPr/>
                    <a:lstStyle/>
                    <a:p>
                      <a:pPr algn="ctr" fontAlgn="b"/>
                      <a:endParaRPr lang="en-US" sz="600" b="0" i="0" u="none" strike="noStrike">
                        <a:effectLst/>
                        <a:latin typeface="Times New Roman" panose="02020603050405020304" pitchFamily="18" charset="0"/>
                      </a:endParaRPr>
                    </a:p>
                  </a:txBody>
                  <a:tcPr marL="4111" marR="4111" marT="4111"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l" fontAlgn="b"/>
                      <a:r>
                        <a:rPr lang="en-US" sz="900" b="1" i="0" u="none" strike="noStrike" dirty="0">
                          <a:effectLst/>
                          <a:latin typeface="Times New Roman" panose="02020603050405020304" pitchFamily="18" charset="0"/>
                        </a:rPr>
                        <a:t>*</a:t>
                      </a:r>
                    </a:p>
                  </a:txBody>
                  <a:tcPr marL="4111" marR="4111" marT="4111" marB="0" anchor="b">
                    <a:lnL w="25400" cap="flat" cmpd="dbl"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950415"/>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10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gridSpan="2">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pPr algn="l" fontAlgn="b"/>
                      <a:endParaRPr lang="en-US" sz="400" b="0" i="0" u="none" strike="noStrike">
                        <a:effectLst/>
                        <a:latin typeface="Times New Roman" panose="02020603050405020304" pitchFamily="18" charset="0"/>
                      </a:endParaRPr>
                    </a:p>
                  </a:txBody>
                  <a:tcPr marL="4111" marR="4111" marT="4111"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124779697"/>
                  </a:ext>
                </a:extLst>
              </a:tr>
              <a:tr h="225271">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gridSpan="5">
                  <a:txBody>
                    <a:bodyPr/>
                    <a:lstStyle/>
                    <a:p>
                      <a:pPr algn="l" fontAlgn="b"/>
                      <a:r>
                        <a:rPr lang="en-US" sz="900" b="1" i="1" u="none" strike="noStrike" dirty="0">
                          <a:effectLst/>
                          <a:latin typeface="Times New Roman" panose="02020603050405020304" pitchFamily="18" charset="0"/>
                        </a:rPr>
                        <a:t>THIS IS TO CERTIFY THAT THE BOOKS OF THE SECRETARY</a:t>
                      </a:r>
                    </a:p>
                  </a:txBody>
                  <a:tcPr marL="4111" marR="4111" marT="41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gridSpan="2">
                  <a:txBody>
                    <a:bodyPr/>
                    <a:lstStyle/>
                    <a:p>
                      <a:pPr algn="l" fontAlgn="b"/>
                      <a:r>
                        <a:rPr lang="en-US" sz="900" b="1" i="0" u="sng" strike="noStrike" dirty="0">
                          <a:effectLst/>
                          <a:latin typeface="Times New Roman" panose="02020603050405020304" pitchFamily="18" charset="0"/>
                        </a:rPr>
                        <a:t>TRUSTEES: (sign &amp; date)</a:t>
                      </a:r>
                    </a:p>
                  </a:txBody>
                  <a:tcPr marL="4111" marR="4111" marT="4111" marB="0" anchor="b">
                    <a:lnL>
                      <a:noFill/>
                    </a:lnL>
                    <a:lnR>
                      <a:noFill/>
                    </a:lnR>
                    <a:lnT>
                      <a:noFill/>
                    </a:lnT>
                    <a:lnB>
                      <a:noFill/>
                    </a:lnB>
                  </a:tcPr>
                </a:tc>
                <a:tc hMerge="1">
                  <a:txBody>
                    <a:bodyPr/>
                    <a:lstStyle/>
                    <a:p>
                      <a:endParaRPr lang="en-US"/>
                    </a:p>
                  </a:txBody>
                  <a:tcPr/>
                </a:tc>
                <a:tc gridSpan="2">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hMerge="1">
                  <a:txBody>
                    <a:bodyPr/>
                    <a:lstStyle/>
                    <a:p>
                      <a:pPr algn="l" fontAlgn="b"/>
                      <a:endParaRPr lang="en-US" sz="400" b="0" i="0" u="none" strike="noStrike">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2200610939"/>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gridSpan="5">
                  <a:txBody>
                    <a:bodyPr/>
                    <a:lstStyle/>
                    <a:p>
                      <a:pPr algn="l" fontAlgn="b"/>
                      <a:r>
                        <a:rPr lang="en-US" sz="900" b="1" i="1" u="none" strike="noStrike" dirty="0">
                          <a:effectLst/>
                          <a:latin typeface="Times New Roman" panose="02020603050405020304" pitchFamily="18" charset="0"/>
                        </a:rPr>
                        <a:t>AND TREASURER HAVE BEEN AUDITED, FOUND CORRECT,</a:t>
                      </a:r>
                    </a:p>
                  </a:txBody>
                  <a:tcPr marL="4111" marR="4111" marT="41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r>
                        <a:rPr lang="en-US" sz="900" b="0" i="0" u="none" strike="noStrike" dirty="0">
                          <a:effectLst/>
                          <a:latin typeface="Times New Roman" panose="02020603050405020304" pitchFamily="18" charset="0"/>
                        </a:rPr>
                        <a:t> </a:t>
                      </a:r>
                    </a:p>
                  </a:txBody>
                  <a:tcPr marL="4111" marR="4111" marT="41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 </a:t>
                      </a:r>
                    </a:p>
                  </a:txBody>
                  <a:tcPr marL="4111" marR="4111" marT="4111"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900" b="0" i="0" u="none" strike="noStrike" dirty="0">
                          <a:effectLst/>
                          <a:latin typeface="Times New Roman" panose="02020603050405020304" pitchFamily="18" charset="0"/>
                        </a:rPr>
                        <a:t> </a:t>
                      </a:r>
                    </a:p>
                  </a:txBody>
                  <a:tcPr marL="4111" marR="4111" marT="411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400" b="0" i="0" u="none" strike="noStrike">
                        <a:effectLst/>
                        <a:latin typeface="Times New Roman" panose="02020603050405020304" pitchFamily="18" charset="0"/>
                      </a:endParaRPr>
                    </a:p>
                  </a:txBody>
                  <a:tcPr marL="4111" marR="4111" marT="41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1933229963"/>
                  </a:ext>
                </a:extLst>
              </a:tr>
              <a:tr h="225271">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gridSpan="3">
                  <a:txBody>
                    <a:bodyPr/>
                    <a:lstStyle/>
                    <a:p>
                      <a:pPr algn="l" fontAlgn="b"/>
                      <a:r>
                        <a:rPr lang="en-US" sz="900" b="1" i="1" u="none" strike="noStrike" dirty="0">
                          <a:effectLst/>
                          <a:latin typeface="Times New Roman" panose="02020603050405020304" pitchFamily="18" charset="0"/>
                        </a:rPr>
                        <a:t>AND ALL MONEYS PROPERLY ACCOUNTED FOR.</a:t>
                      </a:r>
                    </a:p>
                  </a:txBody>
                  <a:tcPr marL="4111" marR="4111" marT="4111"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r>
                        <a:rPr lang="en-US" sz="900" b="0" i="0" u="none" strike="noStrike" dirty="0">
                          <a:effectLst/>
                          <a:latin typeface="Times New Roman" panose="02020603050405020304" pitchFamily="18" charset="0"/>
                        </a:rPr>
                        <a:t> </a:t>
                      </a: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effectLst/>
                          <a:latin typeface="Times New Roman" panose="02020603050405020304" pitchFamily="18" charset="0"/>
                        </a:rPr>
                        <a:t> </a:t>
                      </a: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900" b="0" i="0" u="none" strike="noStrike" dirty="0">
                          <a:effectLst/>
                          <a:latin typeface="Times New Roman" panose="02020603050405020304" pitchFamily="18" charset="0"/>
                        </a:rPr>
                        <a:t> </a:t>
                      </a: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400" b="0" i="0" u="none" strike="noStrike">
                        <a:effectLst/>
                        <a:latin typeface="Times New Roman" panose="02020603050405020304" pitchFamily="18" charset="0"/>
                      </a:endParaRP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3226412011"/>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10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r>
                        <a:rPr lang="en-US" sz="900" b="0" i="0" u="none" strike="noStrike" dirty="0">
                          <a:effectLst/>
                          <a:latin typeface="Times New Roman" panose="02020603050405020304" pitchFamily="18" charset="0"/>
                        </a:rPr>
                        <a:t> </a:t>
                      </a:r>
                    </a:p>
                  </a:txBody>
                  <a:tcPr marL="4111" marR="4111" marT="41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 </a:t>
                      </a:r>
                    </a:p>
                  </a:txBody>
                  <a:tcPr marL="4111" marR="4111" marT="4111"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900" b="0" i="0" u="none" strike="noStrike" dirty="0">
                          <a:effectLst/>
                          <a:latin typeface="Times New Roman" panose="02020603050405020304" pitchFamily="18" charset="0"/>
                        </a:rPr>
                        <a:t> </a:t>
                      </a:r>
                    </a:p>
                  </a:txBody>
                  <a:tcPr marL="4111" marR="4111" marT="411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400" b="0" i="0" u="none" strike="noStrike">
                        <a:effectLst/>
                        <a:latin typeface="Times New Roman" panose="02020603050405020304" pitchFamily="18" charset="0"/>
                      </a:endParaRPr>
                    </a:p>
                  </a:txBody>
                  <a:tcPr marL="4111" marR="4111" marT="41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3420745239"/>
                  </a:ext>
                </a:extLst>
              </a:tr>
              <a:tr h="225271">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gridSpan="5">
                  <a:txBody>
                    <a:bodyPr/>
                    <a:lstStyle/>
                    <a:p>
                      <a:pPr algn="l" fontAlgn="b"/>
                      <a:r>
                        <a:rPr lang="en-US" sz="900" b="0" i="0" u="none" strike="noStrike" dirty="0">
                          <a:effectLst/>
                          <a:latin typeface="Times New Roman" panose="02020603050405020304" pitchFamily="18" charset="0"/>
                        </a:rPr>
                        <a:t>DATE AUDIT WAS CONDUCTED________________________________________</a:t>
                      </a:r>
                    </a:p>
                  </a:txBody>
                  <a:tcPr marL="4111" marR="4111" marT="41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400" b="0" i="0" u="none" strike="noStrike">
                        <a:effectLst/>
                        <a:latin typeface="Times New Roman" panose="02020603050405020304" pitchFamily="18" charset="0"/>
                      </a:endParaRP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1001909500"/>
                  </a:ext>
                </a:extLst>
              </a:tr>
              <a:tr h="225271">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gridSpan="5">
                  <a:txBody>
                    <a:bodyPr/>
                    <a:lstStyle/>
                    <a:p>
                      <a:pPr algn="l" fontAlgn="b"/>
                      <a:r>
                        <a:rPr lang="en-US" sz="900" b="0" i="0" u="none" strike="noStrike" dirty="0">
                          <a:effectLst/>
                          <a:latin typeface="Times New Roman" panose="02020603050405020304" pitchFamily="18" charset="0"/>
                        </a:rPr>
                        <a:t>DATE AUDIT WAS APPROVED   ________________________________________</a:t>
                      </a:r>
                    </a:p>
                  </a:txBody>
                  <a:tcPr marL="4111" marR="4111" marT="41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r>
                        <a:rPr lang="en-US" sz="900" b="0" i="0" u="none" strike="noStrike" dirty="0">
                          <a:effectLst/>
                          <a:latin typeface="Times New Roman" panose="02020603050405020304" pitchFamily="18" charset="0"/>
                        </a:rPr>
                        <a:t> </a:t>
                      </a:r>
                    </a:p>
                  </a:txBody>
                  <a:tcPr marL="4111" marR="4111" marT="41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 </a:t>
                      </a:r>
                    </a:p>
                  </a:txBody>
                  <a:tcPr marL="4111" marR="4111" marT="4111"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900" b="0" i="0" u="none" strike="noStrike" dirty="0">
                          <a:effectLst/>
                          <a:latin typeface="Times New Roman" panose="02020603050405020304" pitchFamily="18" charset="0"/>
                        </a:rPr>
                        <a:t> </a:t>
                      </a:r>
                    </a:p>
                  </a:txBody>
                  <a:tcPr marL="4111" marR="4111" marT="411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400" b="0" i="0" u="none" strike="noStrike">
                        <a:effectLst/>
                        <a:latin typeface="Times New Roman" panose="02020603050405020304" pitchFamily="18" charset="0"/>
                      </a:endParaRPr>
                    </a:p>
                  </a:txBody>
                  <a:tcPr marL="4111" marR="4111" marT="41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202662703"/>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gridSpan="7">
                  <a:txBody>
                    <a:bodyPr/>
                    <a:lstStyle/>
                    <a:p>
                      <a:pPr algn="l" fontAlgn="b"/>
                      <a:r>
                        <a:rPr lang="en-US" sz="900" b="1" i="0" u="none" strike="noStrike" dirty="0">
                          <a:effectLst/>
                          <a:latin typeface="Times New Roman" panose="02020603050405020304" pitchFamily="18" charset="0"/>
                        </a:rPr>
                        <a:t>Send the Audit to Department Treasurer:   Jackie Davis -  3849 Hwy 47 W, Troy, MO   63379</a:t>
                      </a:r>
                    </a:p>
                  </a:txBody>
                  <a:tcPr marL="4111" marR="4111" marT="41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400" b="0" i="0" u="none" strike="noStrike">
                        <a:effectLst/>
                        <a:latin typeface="Arial" panose="020B0604020202020204" pitchFamily="34" charset="0"/>
                      </a:endParaRPr>
                    </a:p>
                  </a:txBody>
                  <a:tcPr marL="4111" marR="4111" marT="41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4117356290"/>
                  </a:ext>
                </a:extLst>
              </a:tr>
              <a:tr h="225271">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r>
                        <a:rPr lang="en-US" sz="1000" b="1" i="1" u="none" strike="noStrike" dirty="0">
                          <a:effectLst/>
                          <a:latin typeface="Times New Roman" panose="02020603050405020304" pitchFamily="18" charset="0"/>
                        </a:rPr>
                        <a:t>AUDIT REPORTS ARE DUE:</a:t>
                      </a:r>
                    </a:p>
                  </a:txBody>
                  <a:tcPr marL="4111" marR="4111" marT="4111" marB="0" anchor="b">
                    <a:lnL>
                      <a:noFill/>
                    </a:lnL>
                    <a:lnR>
                      <a:noFill/>
                    </a:lnR>
                    <a:lnT>
                      <a:noFill/>
                    </a:lnT>
                    <a:lnB>
                      <a:noFill/>
                    </a:lnB>
                  </a:tcPr>
                </a:tc>
                <a:tc>
                  <a:txBody>
                    <a:bodyPr/>
                    <a:lstStyle/>
                    <a:p>
                      <a:pPr algn="l" fontAlgn="b"/>
                      <a:endParaRPr lang="en-US" sz="900" b="1" i="1"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r>
                        <a:rPr lang="en-US" sz="900" b="1" i="1" u="none" strike="noStrike" dirty="0">
                          <a:effectLst/>
                          <a:latin typeface="Arial" panose="020B0604020202020204" pitchFamily="34" charset="0"/>
                        </a:rPr>
                        <a:t>July - Sept</a:t>
                      </a:r>
                    </a:p>
                  </a:txBody>
                  <a:tcPr marL="4111" marR="4111" marT="4111" marB="0" anchor="b">
                    <a:lnL>
                      <a:noFill/>
                    </a:lnL>
                    <a:lnR>
                      <a:noFill/>
                    </a:lnR>
                    <a:lnT>
                      <a:noFill/>
                    </a:lnT>
                    <a:lnB>
                      <a:noFill/>
                    </a:lnB>
                  </a:tcPr>
                </a:tc>
                <a:tc gridSpan="2">
                  <a:txBody>
                    <a:bodyPr/>
                    <a:lstStyle/>
                    <a:p>
                      <a:pPr algn="l" fontAlgn="b"/>
                      <a:r>
                        <a:rPr lang="en-US" sz="900" b="1" i="1" u="none" strike="noStrike" dirty="0">
                          <a:effectLst/>
                          <a:latin typeface="Arial" panose="020B0604020202020204" pitchFamily="34" charset="0"/>
                        </a:rPr>
                        <a:t>Due November 30</a:t>
                      </a:r>
                    </a:p>
                  </a:txBody>
                  <a:tcPr marL="4111" marR="4111" marT="4111"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r>
                        <a:rPr lang="en-US" sz="900" b="1" i="1" u="none" strike="noStrike" dirty="0">
                          <a:effectLst/>
                          <a:latin typeface="Arial" panose="020B0604020202020204" pitchFamily="34" charset="0"/>
                        </a:rPr>
                        <a:t>Jan - Mar</a:t>
                      </a:r>
                    </a:p>
                  </a:txBody>
                  <a:tcPr marL="4111" marR="4111" marT="4111" marB="0" anchor="b">
                    <a:lnL>
                      <a:noFill/>
                    </a:lnL>
                    <a:lnR>
                      <a:noFill/>
                    </a:lnR>
                    <a:lnT>
                      <a:noFill/>
                    </a:lnT>
                    <a:lnB>
                      <a:noFill/>
                    </a:lnB>
                  </a:tcPr>
                </a:tc>
                <a:tc gridSpan="3">
                  <a:txBody>
                    <a:bodyPr/>
                    <a:lstStyle/>
                    <a:p>
                      <a:pPr algn="l" fontAlgn="b"/>
                      <a:r>
                        <a:rPr lang="en-US" sz="900" b="1" i="1" u="none" strike="noStrike" dirty="0">
                          <a:effectLst/>
                          <a:latin typeface="Arial" panose="020B0604020202020204" pitchFamily="34" charset="0"/>
                        </a:rPr>
                        <a:t>Due May 31</a:t>
                      </a:r>
                    </a:p>
                  </a:txBody>
                  <a:tcPr marL="4111" marR="4111" marT="4111" marB="0" anchor="b">
                    <a:lnL>
                      <a:noFill/>
                    </a:lnL>
                    <a:lnR>
                      <a:noFill/>
                    </a:lnR>
                    <a:lnT>
                      <a:noFill/>
                    </a:lnT>
                    <a:lnB>
                      <a:noFill/>
                    </a:lnB>
                  </a:tcPr>
                </a:tc>
                <a:tc hMerge="1">
                  <a:txBody>
                    <a:bodyPr/>
                    <a:lstStyle/>
                    <a:p>
                      <a:endParaRPr lang="en-US"/>
                    </a:p>
                  </a:txBody>
                  <a:tcPr/>
                </a:tc>
                <a:tc hMerge="1">
                  <a:txBody>
                    <a:bodyPr/>
                    <a:lstStyle/>
                    <a:p>
                      <a:pPr algn="l" fontAlgn="b"/>
                      <a:endParaRPr lang="en-US" sz="400" b="1" i="1" u="none" strike="noStrike">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2576783789"/>
                  </a:ext>
                </a:extLst>
              </a:tr>
              <a:tr h="138572">
                <a:tc>
                  <a:txBody>
                    <a:bodyPr/>
                    <a:lstStyle/>
                    <a:p>
                      <a:pPr algn="l" fontAlgn="b"/>
                      <a:endParaRPr lang="en-US" sz="4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1000" b="1" i="1" u="none" strike="noStrike" dirty="0">
                        <a:effectLst/>
                        <a:latin typeface="Times New Roman" panose="02020603050405020304" pitchFamily="18" charset="0"/>
                      </a:endParaRPr>
                    </a:p>
                  </a:txBody>
                  <a:tcPr marL="4111" marR="4111" marT="4111" marB="0" anchor="b">
                    <a:lnL>
                      <a:noFill/>
                    </a:lnL>
                    <a:lnR>
                      <a:noFill/>
                    </a:lnR>
                    <a:lnT>
                      <a:noFill/>
                    </a:lnT>
                    <a:lnB>
                      <a:noFill/>
                    </a:lnB>
                  </a:tcPr>
                </a:tc>
                <a:tc>
                  <a:txBody>
                    <a:bodyPr/>
                    <a:lstStyle/>
                    <a:p>
                      <a:pPr algn="l" fontAlgn="b"/>
                      <a:endParaRPr lang="en-US" sz="900" b="1" i="1"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r>
                        <a:rPr lang="en-US" sz="900" b="1" i="1" u="none" strike="noStrike" dirty="0">
                          <a:effectLst/>
                          <a:latin typeface="Arial" panose="020B0604020202020204" pitchFamily="34" charset="0"/>
                        </a:rPr>
                        <a:t>Oct - Dec</a:t>
                      </a:r>
                    </a:p>
                  </a:txBody>
                  <a:tcPr marL="4111" marR="4111" marT="4111" marB="0" anchor="b">
                    <a:lnL>
                      <a:noFill/>
                    </a:lnL>
                    <a:lnR>
                      <a:noFill/>
                    </a:lnR>
                    <a:lnT>
                      <a:noFill/>
                    </a:lnT>
                    <a:lnB>
                      <a:noFill/>
                    </a:lnB>
                  </a:tcPr>
                </a:tc>
                <a:tc gridSpan="2">
                  <a:txBody>
                    <a:bodyPr/>
                    <a:lstStyle/>
                    <a:p>
                      <a:pPr algn="l" fontAlgn="b"/>
                      <a:r>
                        <a:rPr lang="en-US" sz="900" b="1" i="1" u="none" strike="noStrike" dirty="0">
                          <a:effectLst/>
                          <a:latin typeface="Arial" panose="020B0604020202020204" pitchFamily="34" charset="0"/>
                        </a:rPr>
                        <a:t>Due February 28</a:t>
                      </a:r>
                    </a:p>
                  </a:txBody>
                  <a:tcPr marL="4111" marR="4111" marT="4111"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r>
                        <a:rPr lang="en-US" sz="900" b="1" i="1" u="none" strike="noStrike" dirty="0">
                          <a:effectLst/>
                          <a:latin typeface="Arial" panose="020B0604020202020204" pitchFamily="34" charset="0"/>
                        </a:rPr>
                        <a:t>April - June</a:t>
                      </a:r>
                    </a:p>
                  </a:txBody>
                  <a:tcPr marL="4111" marR="4111" marT="4111" marB="0" anchor="b">
                    <a:lnL>
                      <a:noFill/>
                    </a:lnL>
                    <a:lnR>
                      <a:noFill/>
                    </a:lnR>
                    <a:lnT>
                      <a:noFill/>
                    </a:lnT>
                    <a:lnB>
                      <a:noFill/>
                    </a:lnB>
                  </a:tcPr>
                </a:tc>
                <a:tc gridSpan="3">
                  <a:txBody>
                    <a:bodyPr/>
                    <a:lstStyle/>
                    <a:p>
                      <a:pPr algn="l" fontAlgn="b"/>
                      <a:r>
                        <a:rPr lang="en-US" sz="900" b="1" i="1" u="none" strike="noStrike" dirty="0">
                          <a:effectLst/>
                          <a:latin typeface="Arial" panose="020B0604020202020204" pitchFamily="34" charset="0"/>
                        </a:rPr>
                        <a:t>Due August 31</a:t>
                      </a:r>
                    </a:p>
                  </a:txBody>
                  <a:tcPr marL="4111" marR="4111" marT="4111" marB="0" anchor="b">
                    <a:lnL>
                      <a:noFill/>
                    </a:lnL>
                    <a:lnR>
                      <a:noFill/>
                    </a:lnR>
                    <a:lnT>
                      <a:noFill/>
                    </a:lnT>
                    <a:lnB>
                      <a:noFill/>
                    </a:lnB>
                  </a:tcPr>
                </a:tc>
                <a:tc hMerge="1">
                  <a:txBody>
                    <a:bodyPr/>
                    <a:lstStyle/>
                    <a:p>
                      <a:endParaRPr lang="en-US"/>
                    </a:p>
                  </a:txBody>
                  <a:tcPr/>
                </a:tc>
                <a:tc hMerge="1">
                  <a:txBody>
                    <a:bodyPr/>
                    <a:lstStyle/>
                    <a:p>
                      <a:pPr algn="l" fontAlgn="b"/>
                      <a:endParaRPr lang="en-US" sz="400" b="1" i="1" u="none" strike="noStrike">
                        <a:effectLst/>
                        <a:latin typeface="Arial" panose="020B0604020202020204" pitchFamily="34" charset="0"/>
                      </a:endParaRPr>
                    </a:p>
                  </a:txBody>
                  <a:tcPr marL="4111" marR="4111" marT="4111"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4111" marR="4111" marT="4111" marB="0" anchor="b">
                    <a:lnL>
                      <a:noFill/>
                    </a:lnL>
                    <a:lnR>
                      <a:noFill/>
                    </a:lnR>
                    <a:lnT>
                      <a:noFill/>
                    </a:lnT>
                    <a:lnB>
                      <a:noFill/>
                    </a:lnB>
                  </a:tcPr>
                </a:tc>
                <a:extLst>
                  <a:ext uri="{0D108BD9-81ED-4DB2-BD59-A6C34878D82A}">
                    <a16:rowId xmlns:a16="http://schemas.microsoft.com/office/drawing/2014/main" val="3658751839"/>
                  </a:ext>
                </a:extLst>
              </a:tr>
            </a:tbl>
          </a:graphicData>
        </a:graphic>
      </p:graphicFrame>
      <p:sp>
        <p:nvSpPr>
          <p:cNvPr id="18" name="Rectangle 17">
            <a:extLst>
              <a:ext uri="{FF2B5EF4-FFF2-40B4-BE49-F238E27FC236}">
                <a16:creationId xmlns:a16="http://schemas.microsoft.com/office/drawing/2014/main" id="{B6235971-A675-447A-904B-C7E942254E86}"/>
              </a:ext>
            </a:extLst>
          </p:cNvPr>
          <p:cNvSpPr/>
          <p:nvPr/>
        </p:nvSpPr>
        <p:spPr>
          <a:xfrm>
            <a:off x="8418183" y="1124843"/>
            <a:ext cx="3338777" cy="73866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400" b="1" cap="none" spc="0" dirty="0">
                <a:ln/>
                <a:effectLst/>
                <a:latin typeface="Arial Narrow" panose="020B0606020202030204" pitchFamily="34" charset="0"/>
              </a:rPr>
              <a:t>This part comes from the Treasurer’s Ledger.  (This </a:t>
            </a:r>
            <a:r>
              <a:rPr lang="en-US" sz="1400" b="1" dirty="0">
                <a:ln/>
                <a:latin typeface="Arial Narrow" panose="020B0606020202030204" pitchFamily="34" charset="0"/>
              </a:rPr>
              <a:t>Is the checking account of the Auxiliary.)</a:t>
            </a:r>
            <a:endParaRPr lang="en-US" sz="1400" b="1" cap="none" spc="0" dirty="0">
              <a:ln/>
              <a:effectLst/>
              <a:latin typeface="Arial Narrow" panose="020B0606020202030204" pitchFamily="34" charset="0"/>
            </a:endParaRPr>
          </a:p>
        </p:txBody>
      </p:sp>
      <p:sp>
        <p:nvSpPr>
          <p:cNvPr id="20" name="Rectangle 19">
            <a:extLst>
              <a:ext uri="{FF2B5EF4-FFF2-40B4-BE49-F238E27FC236}">
                <a16:creationId xmlns:a16="http://schemas.microsoft.com/office/drawing/2014/main" id="{25073B91-0644-4CAD-A3F9-B1EF9468F059}"/>
              </a:ext>
            </a:extLst>
          </p:cNvPr>
          <p:cNvSpPr/>
          <p:nvPr/>
        </p:nvSpPr>
        <p:spPr>
          <a:xfrm>
            <a:off x="8465285" y="2125117"/>
            <a:ext cx="2921831"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400" b="1" cap="none" spc="0" dirty="0">
                <a:ln/>
                <a:effectLst/>
                <a:latin typeface="Arial Narrow" panose="020B0606020202030204" pitchFamily="34" charset="0"/>
              </a:rPr>
              <a:t>This includes any Savings, CDs or Bingo Accounts </a:t>
            </a:r>
            <a:r>
              <a:rPr lang="en-US" sz="1400" b="1" dirty="0">
                <a:ln/>
                <a:latin typeface="Arial Narrow" panose="020B0606020202030204" pitchFamily="34" charset="0"/>
              </a:rPr>
              <a:t>That the Auxiliary has.</a:t>
            </a:r>
            <a:endParaRPr lang="en-US" sz="1400" b="1" cap="none" spc="0" dirty="0">
              <a:ln/>
              <a:effectLst/>
              <a:latin typeface="Arial Narrow" panose="020B0606020202030204" pitchFamily="34" charset="0"/>
            </a:endParaRPr>
          </a:p>
        </p:txBody>
      </p:sp>
      <p:sp>
        <p:nvSpPr>
          <p:cNvPr id="22" name="Rectangle 21">
            <a:extLst>
              <a:ext uri="{FF2B5EF4-FFF2-40B4-BE49-F238E27FC236}">
                <a16:creationId xmlns:a16="http://schemas.microsoft.com/office/drawing/2014/main" id="{618E06A4-D15B-4453-9255-C8D50DF1146C}"/>
              </a:ext>
            </a:extLst>
          </p:cNvPr>
          <p:cNvSpPr/>
          <p:nvPr/>
        </p:nvSpPr>
        <p:spPr>
          <a:xfrm>
            <a:off x="8522207" y="2648337"/>
            <a:ext cx="3026281"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400" b="1" cap="none" spc="0" dirty="0">
                <a:ln/>
                <a:effectLst/>
                <a:latin typeface="Arial Narrow" panose="020B0606020202030204" pitchFamily="34" charset="0"/>
              </a:rPr>
              <a:t>This is the total of all Funds.  Checking, CDS, Savings </a:t>
            </a:r>
            <a:r>
              <a:rPr lang="en-US" sz="1400" b="1" dirty="0">
                <a:ln/>
                <a:latin typeface="Arial Narrow" panose="020B0606020202030204" pitchFamily="34" charset="0"/>
              </a:rPr>
              <a:t>&amp; Bingo</a:t>
            </a:r>
            <a:endParaRPr lang="en-US" sz="1400" b="1" cap="none" spc="0" dirty="0">
              <a:ln/>
              <a:effectLst/>
              <a:latin typeface="Arial Narrow" panose="020B0606020202030204" pitchFamily="34" charset="0"/>
            </a:endParaRPr>
          </a:p>
        </p:txBody>
      </p:sp>
      <p:sp>
        <p:nvSpPr>
          <p:cNvPr id="24" name="Rectangle 23">
            <a:extLst>
              <a:ext uri="{FF2B5EF4-FFF2-40B4-BE49-F238E27FC236}">
                <a16:creationId xmlns:a16="http://schemas.microsoft.com/office/drawing/2014/main" id="{D2CA08D8-44E6-472A-8ED8-23A98D7F03F1}"/>
              </a:ext>
            </a:extLst>
          </p:cNvPr>
          <p:cNvSpPr/>
          <p:nvPr/>
        </p:nvSpPr>
        <p:spPr>
          <a:xfrm>
            <a:off x="8465285" y="3527425"/>
            <a:ext cx="3452623" cy="95410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400" b="1" cap="none" spc="0" dirty="0">
                <a:ln/>
                <a:effectLst/>
                <a:latin typeface="Arial Narrow" panose="020B0606020202030204" pitchFamily="34" charset="0"/>
              </a:rPr>
              <a:t>This information comes from the last bank statement of the month ending the quarter.  Subtract outstanding checks and add outstanding deposits.</a:t>
            </a:r>
          </a:p>
        </p:txBody>
      </p:sp>
      <p:sp>
        <p:nvSpPr>
          <p:cNvPr id="26" name="Rectangle 25">
            <a:extLst>
              <a:ext uri="{FF2B5EF4-FFF2-40B4-BE49-F238E27FC236}">
                <a16:creationId xmlns:a16="http://schemas.microsoft.com/office/drawing/2014/main" id="{661701FE-0885-415B-AACC-0D90E9483E03}"/>
              </a:ext>
            </a:extLst>
          </p:cNvPr>
          <p:cNvSpPr/>
          <p:nvPr/>
        </p:nvSpPr>
        <p:spPr>
          <a:xfrm>
            <a:off x="8574432" y="4670049"/>
            <a:ext cx="3026281" cy="73866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400" b="1" cap="none" spc="0" dirty="0">
                <a:ln/>
                <a:effectLst/>
                <a:latin typeface="Arial Narrow" panose="020B0606020202030204" pitchFamily="34" charset="0"/>
              </a:rPr>
              <a:t>Your totals from your checking account and your </a:t>
            </a:r>
            <a:r>
              <a:rPr lang="en-US" sz="1400" b="1" dirty="0">
                <a:ln/>
                <a:latin typeface="Arial Narrow" panose="020B0606020202030204" pitchFamily="34" charset="0"/>
              </a:rPr>
              <a:t>“Total Adjusted Bank Balance” will equal the s</a:t>
            </a:r>
            <a:r>
              <a:rPr lang="en-US" sz="1400" b="1" cap="none" spc="0" dirty="0">
                <a:ln/>
                <a:effectLst/>
                <a:latin typeface="Arial Narrow" panose="020B0606020202030204" pitchFamily="34" charset="0"/>
              </a:rPr>
              <a:t>ame amount.</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A45383C0-97E2-5298-814D-6B5EF9A84C8D}"/>
                  </a:ext>
                </a:extLst>
              </p14:cNvPr>
              <p14:cNvContentPartPr/>
              <p14:nvPr/>
            </p14:nvContentPartPr>
            <p14:xfrm>
              <a:off x="8334831" y="1265169"/>
              <a:ext cx="475200" cy="986760"/>
            </p14:xfrm>
          </p:contentPart>
        </mc:Choice>
        <mc:Fallback xmlns="">
          <p:pic>
            <p:nvPicPr>
              <p:cNvPr id="3" name="Ink 2">
                <a:extLst>
                  <a:ext uri="{FF2B5EF4-FFF2-40B4-BE49-F238E27FC236}">
                    <a16:creationId xmlns:a16="http://schemas.microsoft.com/office/drawing/2014/main" id="{A45383C0-97E2-5298-814D-6B5EF9A84C8D}"/>
                  </a:ext>
                </a:extLst>
              </p:cNvPr>
              <p:cNvPicPr/>
              <p:nvPr/>
            </p:nvPicPr>
            <p:blipFill>
              <a:blip r:embed="rId4"/>
              <a:stretch>
                <a:fillRect/>
              </a:stretch>
            </p:blipFill>
            <p:spPr>
              <a:xfrm>
                <a:off x="8328711" y="1259049"/>
                <a:ext cx="487440" cy="99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A8F46AB7-E599-8B66-0C43-654D089B0E92}"/>
                  </a:ext>
                </a:extLst>
              </p14:cNvPr>
              <p14:cNvContentPartPr/>
              <p14:nvPr/>
            </p14:nvContentPartPr>
            <p14:xfrm>
              <a:off x="8323311" y="2321049"/>
              <a:ext cx="223200" cy="873360"/>
            </p14:xfrm>
          </p:contentPart>
        </mc:Choice>
        <mc:Fallback xmlns="">
          <p:pic>
            <p:nvPicPr>
              <p:cNvPr id="4" name="Ink 3">
                <a:extLst>
                  <a:ext uri="{FF2B5EF4-FFF2-40B4-BE49-F238E27FC236}">
                    <a16:creationId xmlns:a16="http://schemas.microsoft.com/office/drawing/2014/main" id="{A8F46AB7-E599-8B66-0C43-654D089B0E92}"/>
                  </a:ext>
                </a:extLst>
              </p:cNvPr>
              <p:cNvPicPr/>
              <p:nvPr/>
            </p:nvPicPr>
            <p:blipFill>
              <a:blip r:embed="rId6"/>
              <a:stretch>
                <a:fillRect/>
              </a:stretch>
            </p:blipFill>
            <p:spPr>
              <a:xfrm>
                <a:off x="8317191" y="2314929"/>
                <a:ext cx="235440" cy="885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ADCA38C9-1D2C-5123-331E-EEC55BD2D955}"/>
                  </a:ext>
                </a:extLst>
              </p14:cNvPr>
              <p14:cNvContentPartPr/>
              <p14:nvPr/>
            </p14:nvContentPartPr>
            <p14:xfrm>
              <a:off x="8334831" y="2949609"/>
              <a:ext cx="586800" cy="262440"/>
            </p14:xfrm>
          </p:contentPart>
        </mc:Choice>
        <mc:Fallback xmlns="">
          <p:pic>
            <p:nvPicPr>
              <p:cNvPr id="6" name="Ink 5">
                <a:extLst>
                  <a:ext uri="{FF2B5EF4-FFF2-40B4-BE49-F238E27FC236}">
                    <a16:creationId xmlns:a16="http://schemas.microsoft.com/office/drawing/2014/main" id="{ADCA38C9-1D2C-5123-331E-EEC55BD2D955}"/>
                  </a:ext>
                </a:extLst>
              </p:cNvPr>
              <p:cNvPicPr/>
              <p:nvPr/>
            </p:nvPicPr>
            <p:blipFill>
              <a:blip r:embed="rId8"/>
              <a:stretch>
                <a:fillRect/>
              </a:stretch>
            </p:blipFill>
            <p:spPr>
              <a:xfrm>
                <a:off x="8328711" y="2943489"/>
                <a:ext cx="5990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B8094956-DDB3-AF4F-87B5-EDB5731A65D1}"/>
                  </a:ext>
                </a:extLst>
              </p14:cNvPr>
              <p14:cNvContentPartPr/>
              <p14:nvPr/>
            </p14:nvContentPartPr>
            <p14:xfrm>
              <a:off x="8286591" y="3645849"/>
              <a:ext cx="388800" cy="272880"/>
            </p14:xfrm>
          </p:contentPart>
        </mc:Choice>
        <mc:Fallback xmlns="">
          <p:pic>
            <p:nvPicPr>
              <p:cNvPr id="7" name="Ink 6">
                <a:extLst>
                  <a:ext uri="{FF2B5EF4-FFF2-40B4-BE49-F238E27FC236}">
                    <a16:creationId xmlns:a16="http://schemas.microsoft.com/office/drawing/2014/main" id="{B8094956-DDB3-AF4F-87B5-EDB5731A65D1}"/>
                  </a:ext>
                </a:extLst>
              </p:cNvPr>
              <p:cNvPicPr/>
              <p:nvPr/>
            </p:nvPicPr>
            <p:blipFill>
              <a:blip r:embed="rId10"/>
              <a:stretch>
                <a:fillRect/>
              </a:stretch>
            </p:blipFill>
            <p:spPr>
              <a:xfrm>
                <a:off x="8280471" y="3639729"/>
                <a:ext cx="4010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37299C70-EAF3-AE87-FC93-64A9B83B365A}"/>
                  </a:ext>
                </a:extLst>
              </p14:cNvPr>
              <p14:cNvContentPartPr/>
              <p14:nvPr/>
            </p14:nvContentPartPr>
            <p14:xfrm>
              <a:off x="8347431" y="2156529"/>
              <a:ext cx="304200" cy="3389040"/>
            </p14:xfrm>
          </p:contentPart>
        </mc:Choice>
        <mc:Fallback xmlns="">
          <p:pic>
            <p:nvPicPr>
              <p:cNvPr id="8" name="Ink 7">
                <a:extLst>
                  <a:ext uri="{FF2B5EF4-FFF2-40B4-BE49-F238E27FC236}">
                    <a16:creationId xmlns:a16="http://schemas.microsoft.com/office/drawing/2014/main" id="{37299C70-EAF3-AE87-FC93-64A9B83B365A}"/>
                  </a:ext>
                </a:extLst>
              </p:cNvPr>
              <p:cNvPicPr/>
              <p:nvPr/>
            </p:nvPicPr>
            <p:blipFill>
              <a:blip r:embed="rId12"/>
              <a:stretch>
                <a:fillRect/>
              </a:stretch>
            </p:blipFill>
            <p:spPr>
              <a:xfrm>
                <a:off x="8341311" y="2150409"/>
                <a:ext cx="316440" cy="3401280"/>
              </a:xfrm>
              <a:prstGeom prst="rect">
                <a:avLst/>
              </a:prstGeom>
            </p:spPr>
          </p:pic>
        </mc:Fallback>
      </mc:AlternateContent>
    </p:spTree>
    <p:extLst>
      <p:ext uri="{BB962C8B-B14F-4D97-AF65-F5344CB8AC3E}">
        <p14:creationId xmlns:p14="http://schemas.microsoft.com/office/powerpoint/2010/main" val="40595017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7443AA-56EA-B95E-BB96-FC1D83017209}"/>
              </a:ext>
            </a:extLst>
          </p:cNvPr>
          <p:cNvPicPr>
            <a:picLocks noChangeAspect="1"/>
          </p:cNvPicPr>
          <p:nvPr/>
        </p:nvPicPr>
        <p:blipFill>
          <a:blip r:embed="rId3"/>
          <a:stretch>
            <a:fillRect/>
          </a:stretch>
        </p:blipFill>
        <p:spPr>
          <a:xfrm>
            <a:off x="3346999" y="87739"/>
            <a:ext cx="5351524" cy="6675288"/>
          </a:xfrm>
          <a:prstGeom prst="rect">
            <a:avLst/>
          </a:prstGeom>
        </p:spPr>
      </p:pic>
    </p:spTree>
    <p:extLst>
      <p:ext uri="{BB962C8B-B14F-4D97-AF65-F5344CB8AC3E}">
        <p14:creationId xmlns:p14="http://schemas.microsoft.com/office/powerpoint/2010/main" val="3741743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27AEC5EB-397B-12EE-A367-CCC5A39BC708}"/>
              </a:ext>
            </a:extLst>
          </p:cNvPr>
          <p:cNvGraphicFramePr>
            <a:graphicFrameLocks noChangeAspect="1"/>
          </p:cNvGraphicFramePr>
          <p:nvPr>
            <p:extLst>
              <p:ext uri="{D42A27DB-BD31-4B8C-83A1-F6EECF244321}">
                <p14:modId xmlns:p14="http://schemas.microsoft.com/office/powerpoint/2010/main" val="3722672497"/>
              </p:ext>
            </p:extLst>
          </p:nvPr>
        </p:nvGraphicFramePr>
        <p:xfrm>
          <a:off x="2373313" y="26988"/>
          <a:ext cx="7443787" cy="6802437"/>
        </p:xfrm>
        <a:graphic>
          <a:graphicData uri="http://schemas.openxmlformats.org/presentationml/2006/ole">
            <mc:AlternateContent xmlns:mc="http://schemas.openxmlformats.org/markup-compatibility/2006">
              <mc:Choice xmlns:v="urn:schemas-microsoft-com:vml" Requires="v">
                <p:oleObj name="Document" r:id="rId3" imgW="7444512" imgH="6802686" progId="Word.Document.12">
                  <p:embed/>
                </p:oleObj>
              </mc:Choice>
              <mc:Fallback>
                <p:oleObj name="Document" r:id="rId3" imgW="7444512" imgH="6802686" progId="Word.Document.12">
                  <p:embed/>
                  <p:pic>
                    <p:nvPicPr>
                      <p:cNvPr id="0" name=""/>
                      <p:cNvPicPr/>
                      <p:nvPr/>
                    </p:nvPicPr>
                    <p:blipFill>
                      <a:blip r:embed="rId4"/>
                      <a:stretch>
                        <a:fillRect/>
                      </a:stretch>
                    </p:blipFill>
                    <p:spPr>
                      <a:xfrm>
                        <a:off x="2373313" y="26988"/>
                        <a:ext cx="7443787" cy="6802437"/>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4FDA7709-7AE8-9872-CA6E-3DA19E7F60FB}"/>
              </a:ext>
            </a:extLst>
          </p:cNvPr>
          <p:cNvSpPr/>
          <p:nvPr/>
        </p:nvSpPr>
        <p:spPr>
          <a:xfrm>
            <a:off x="1508734" y="0"/>
            <a:ext cx="976696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What is wrong with this Audit?</a:t>
            </a:r>
          </a:p>
        </p:txBody>
      </p:sp>
    </p:spTree>
    <p:extLst>
      <p:ext uri="{BB962C8B-B14F-4D97-AF65-F5344CB8AC3E}">
        <p14:creationId xmlns:p14="http://schemas.microsoft.com/office/powerpoint/2010/main" val="4069694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5"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Title 3">
            <a:extLst>
              <a:ext uri="{FF2B5EF4-FFF2-40B4-BE49-F238E27FC236}">
                <a16:creationId xmlns:a16="http://schemas.microsoft.com/office/drawing/2014/main" id="{5CECEBC6-FF77-4D6B-BA69-237047205A92}"/>
              </a:ext>
            </a:extLst>
          </p:cNvPr>
          <p:cNvSpPr>
            <a:spLocks noGrp="1"/>
          </p:cNvSpPr>
          <p:nvPr>
            <p:ph type="title"/>
          </p:nvPr>
        </p:nvSpPr>
        <p:spPr>
          <a:xfrm>
            <a:off x="7195871" y="795527"/>
            <a:ext cx="4197553" cy="4474974"/>
          </a:xfrm>
        </p:spPr>
        <p:txBody>
          <a:bodyPr>
            <a:normAutofit/>
          </a:bodyPr>
          <a:lstStyle/>
          <a:p>
            <a:pPr algn="l"/>
            <a:r>
              <a:rPr lang="en-US" sz="3200" i="1" dirty="0">
                <a:solidFill>
                  <a:schemeClr val="tx2"/>
                </a:solidFill>
                <a:latin typeface="Constantia" panose="02030602050306030303" pitchFamily="18" charset="0"/>
              </a:rPr>
              <a:t>Questions</a:t>
            </a:r>
            <a:br>
              <a:rPr lang="en-US" sz="3200" i="1" dirty="0">
                <a:solidFill>
                  <a:schemeClr val="tx2"/>
                </a:solidFill>
                <a:latin typeface="Constantia" panose="02030602050306030303" pitchFamily="18" charset="0"/>
              </a:rPr>
            </a:br>
            <a:r>
              <a:rPr lang="en-US" sz="3200" i="1" dirty="0">
                <a:solidFill>
                  <a:schemeClr val="tx2"/>
                </a:solidFill>
                <a:latin typeface="Constantia" panose="02030602050306030303" pitchFamily="18" charset="0"/>
              </a:rPr>
              <a:t>What happens when you have a check that has been outstanding for several months?</a:t>
            </a:r>
          </a:p>
        </p:txBody>
      </p:sp>
      <p:sp>
        <p:nvSpPr>
          <p:cNvPr id="37" name="Rectangle 36">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EF10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drawing&#10;&#10;Description automatically generated">
            <a:extLst>
              <a:ext uri="{FF2B5EF4-FFF2-40B4-BE49-F238E27FC236}">
                <a16:creationId xmlns:a16="http://schemas.microsoft.com/office/drawing/2014/main" id="{2B42B6B3-8A21-4203-9BEC-DFBE8A47552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779" r="1" b="13641"/>
          <a:stretch/>
        </p:blipFill>
        <p:spPr>
          <a:xfrm>
            <a:off x="972115" y="960214"/>
            <a:ext cx="5641848" cy="4919472"/>
          </a:xfrm>
          <a:prstGeom prst="rect">
            <a:avLst/>
          </a:prstGeom>
          <a:ln w="12700">
            <a:noFill/>
          </a:ln>
        </p:spPr>
      </p:pic>
      <p:sp>
        <p:nvSpPr>
          <p:cNvPr id="7" name="Content Placeholder 6">
            <a:extLst>
              <a:ext uri="{FF2B5EF4-FFF2-40B4-BE49-F238E27FC236}">
                <a16:creationId xmlns:a16="http://schemas.microsoft.com/office/drawing/2014/main" id="{559DC3AC-F850-4533-B10D-6E0A6566816C}"/>
              </a:ext>
            </a:extLst>
          </p:cNvPr>
          <p:cNvSpPr>
            <a:spLocks noGrp="1"/>
          </p:cNvSpPr>
          <p:nvPr>
            <p:ph idx="1"/>
          </p:nvPr>
        </p:nvSpPr>
        <p:spPr>
          <a:xfrm>
            <a:off x="7293817" y="2338388"/>
            <a:ext cx="4099607" cy="3678237"/>
          </a:xfrm>
        </p:spPr>
        <p:txBody>
          <a:bodyPr>
            <a:normAutofit/>
          </a:bodyPr>
          <a:lstStyle/>
          <a:p>
            <a:pPr marL="285750" indent="-285750">
              <a:buClr>
                <a:srgbClr val="FEF102"/>
              </a:buClr>
              <a:buFont typeface="Arial" panose="020B0604020202020204" pitchFamily="34" charset="0"/>
              <a:buChar char="•"/>
            </a:pPr>
            <a:endParaRPr lang="en-US" i="1" dirty="0">
              <a:latin typeface="Constantia" panose="02030602050306030303" pitchFamily="18" charset="0"/>
            </a:endParaRPr>
          </a:p>
          <a:p>
            <a:pPr lvl="2">
              <a:buClr>
                <a:srgbClr val="FEF102"/>
              </a:buClr>
              <a:buFont typeface="Arial" panose="020B0604020202020204" pitchFamily="34" charset="0"/>
              <a:buChar char="•"/>
            </a:pPr>
            <a:endParaRPr lang="en-US" b="1" i="1" dirty="0">
              <a:latin typeface="Constantia" panose="02030602050306030303" pitchFamily="18" charset="0"/>
            </a:endParaRPr>
          </a:p>
          <a:p>
            <a:pPr lvl="1">
              <a:buClr>
                <a:srgbClr val="FEF102"/>
              </a:buClr>
              <a:buFont typeface="Arial" panose="020B0604020202020204" pitchFamily="34" charset="0"/>
              <a:buChar char="•"/>
            </a:pPr>
            <a:endParaRPr lang="en-US" i="1" dirty="0">
              <a:latin typeface="Constantia" panose="02030602050306030303" pitchFamily="18" charset="0"/>
            </a:endParaRPr>
          </a:p>
          <a:p>
            <a:pPr marL="457200" lvl="1" indent="0">
              <a:buClr>
                <a:srgbClr val="FEF102"/>
              </a:buClr>
              <a:buNone/>
            </a:pPr>
            <a:endParaRPr lang="en-US" i="1" dirty="0">
              <a:latin typeface="Constantia" panose="02030602050306030303" pitchFamily="18" charset="0"/>
            </a:endParaRPr>
          </a:p>
          <a:p>
            <a:pPr>
              <a:buClr>
                <a:srgbClr val="FEF102"/>
              </a:buClr>
              <a:buFont typeface="Arial" panose="020B0604020202020204" pitchFamily="34" charset="0"/>
              <a:buChar char="•"/>
            </a:pPr>
            <a:endParaRPr lang="en-US" i="1" dirty="0">
              <a:latin typeface="Constantia" panose="02030602050306030303" pitchFamily="18" charset="0"/>
            </a:endParaRPr>
          </a:p>
        </p:txBody>
      </p:sp>
    </p:spTree>
    <p:extLst>
      <p:ext uri="{BB962C8B-B14F-4D97-AF65-F5344CB8AC3E}">
        <p14:creationId xmlns:p14="http://schemas.microsoft.com/office/powerpoint/2010/main" val="1354522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9"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Title 3">
            <a:extLst>
              <a:ext uri="{FF2B5EF4-FFF2-40B4-BE49-F238E27FC236}">
                <a16:creationId xmlns:a16="http://schemas.microsoft.com/office/drawing/2014/main" id="{5CECEBC6-FF77-4D6B-BA69-237047205A92}"/>
              </a:ext>
            </a:extLst>
          </p:cNvPr>
          <p:cNvSpPr>
            <a:spLocks noGrp="1"/>
          </p:cNvSpPr>
          <p:nvPr>
            <p:ph type="title"/>
          </p:nvPr>
        </p:nvSpPr>
        <p:spPr>
          <a:xfrm>
            <a:off x="908115" y="206088"/>
            <a:ext cx="10488547" cy="1190912"/>
          </a:xfrm>
        </p:spPr>
        <p:txBody>
          <a:bodyPr>
            <a:normAutofit/>
          </a:bodyPr>
          <a:lstStyle/>
          <a:p>
            <a:r>
              <a:rPr lang="en-US" i="1" dirty="0">
                <a:solidFill>
                  <a:schemeClr val="tx2"/>
                </a:solidFill>
                <a:latin typeface="Constantia" panose="02030602050306030303" pitchFamily="18" charset="0"/>
              </a:rPr>
              <a:t>Sec 814 – Trustees, Duties of </a:t>
            </a:r>
          </a:p>
        </p:txBody>
      </p:sp>
      <p:sp>
        <p:nvSpPr>
          <p:cNvPr id="71" name="Rectangle 70">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AD8D5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559DC3AC-F850-4533-B10D-6E0A6566816C}"/>
              </a:ext>
            </a:extLst>
          </p:cNvPr>
          <p:cNvSpPr>
            <a:spLocks noGrp="1"/>
          </p:cNvSpPr>
          <p:nvPr>
            <p:ph idx="1"/>
          </p:nvPr>
        </p:nvSpPr>
        <p:spPr>
          <a:xfrm>
            <a:off x="6305769" y="1262130"/>
            <a:ext cx="5028928" cy="5389781"/>
          </a:xfrm>
        </p:spPr>
        <p:txBody>
          <a:bodyPr>
            <a:normAutofit fontScale="40000" lnSpcReduction="20000"/>
          </a:bodyPr>
          <a:lstStyle/>
          <a:p>
            <a:pPr marL="285750" indent="-285750">
              <a:buClr>
                <a:srgbClr val="AD8D59"/>
              </a:buClr>
              <a:buFont typeface="Arial" panose="020B0604020202020204" pitchFamily="34" charset="0"/>
              <a:buChar char="•"/>
            </a:pPr>
            <a:r>
              <a:rPr lang="en-US" sz="4300" i="1" dirty="0">
                <a:latin typeface="Arial Nova" panose="020B0504020202020204" pitchFamily="34" charset="0"/>
              </a:rPr>
              <a:t>It shall be the duty of the Trustees.</a:t>
            </a:r>
          </a:p>
          <a:p>
            <a:pPr lvl="1">
              <a:buClr>
                <a:srgbClr val="AD8D59"/>
              </a:buClr>
              <a:buFont typeface="Arial" panose="020B0604020202020204" pitchFamily="34" charset="0"/>
              <a:buChar char="•"/>
            </a:pPr>
            <a:r>
              <a:rPr lang="en-US" sz="4300" i="1" dirty="0">
                <a:latin typeface="Arial Nova" panose="020B0504020202020204" pitchFamily="34" charset="0"/>
              </a:rPr>
              <a:t>To properly audit the books and record of Auxiliary Treasurer and Secretary.</a:t>
            </a:r>
          </a:p>
          <a:p>
            <a:pPr lvl="2">
              <a:buFont typeface="Arial" panose="020B0604020202020204" pitchFamily="34" charset="0"/>
              <a:buChar char="•"/>
            </a:pPr>
            <a:r>
              <a:rPr lang="en-US" sz="4300" i="1" dirty="0">
                <a:latin typeface="Arial Nova" panose="020B0504020202020204" pitchFamily="34" charset="0"/>
                <a:ea typeface="Calibri" panose="020F0502020204030204" pitchFamily="34" charset="0"/>
                <a:cs typeface="Calibri" panose="020F0502020204030204" pitchFamily="34" charset="0"/>
              </a:rPr>
              <a:t>They shall verify all expenditures of the Auxiliary and certify by their signatures to the correctness of each bill before payment may be made of same by the Treasurer.</a:t>
            </a:r>
          </a:p>
          <a:p>
            <a:pPr lvl="2">
              <a:buFont typeface="Arial" panose="020B0604020202020204" pitchFamily="34" charset="0"/>
              <a:buChar char="•"/>
            </a:pPr>
            <a:r>
              <a:rPr lang="en-US" sz="4300" i="1" dirty="0">
                <a:latin typeface="Arial Nova" panose="020B0504020202020204" pitchFamily="34" charset="0"/>
                <a:ea typeface="Calibri" panose="020F0502020204030204" pitchFamily="34" charset="0"/>
                <a:cs typeface="Calibri" panose="020F0502020204030204" pitchFamily="34" charset="0"/>
              </a:rPr>
              <a:t>They shall audit the records and accounts of all committees, Officers and members, having to do with the receipt and expenditure of the Auxiliary funds and perform such other duties incident to their office as the Auxiliary may direct or the law requires.</a:t>
            </a:r>
          </a:p>
          <a:p>
            <a:pPr lvl="2">
              <a:buFont typeface="Arial" panose="020B0604020202020204" pitchFamily="34" charset="0"/>
              <a:buChar char="•"/>
            </a:pPr>
            <a:r>
              <a:rPr lang="en-US" sz="4300" i="1" dirty="0">
                <a:latin typeface="Arial Nova" panose="020B0504020202020204" pitchFamily="34" charset="0"/>
              </a:rPr>
              <a:t>No later than the end of the month following the expiration of each quarterly period.</a:t>
            </a:r>
            <a:endParaRPr lang="en-US" sz="2000" i="1" dirty="0">
              <a:latin typeface="Arial Nova" panose="020B0504020202020204" pitchFamily="34" charset="0"/>
            </a:endParaRPr>
          </a:p>
          <a:p>
            <a:pPr marL="914400" lvl="2" indent="0">
              <a:buClr>
                <a:srgbClr val="AD8D59"/>
              </a:buClr>
              <a:buNone/>
            </a:pPr>
            <a:endParaRPr lang="en-US" i="1" dirty="0">
              <a:latin typeface="Constantia" panose="02030602050306030303" pitchFamily="18" charset="0"/>
            </a:endParaRPr>
          </a:p>
          <a:p>
            <a:pPr marL="914400" lvl="2" indent="0">
              <a:buClr>
                <a:srgbClr val="AD8D59"/>
              </a:buClr>
              <a:buNone/>
            </a:pPr>
            <a:endParaRPr lang="en-US" i="1" dirty="0">
              <a:latin typeface="Constantia" panose="02030602050306030303" pitchFamily="18" charset="0"/>
            </a:endParaRPr>
          </a:p>
          <a:p>
            <a:pPr lvl="1">
              <a:buClr>
                <a:srgbClr val="AD8D59"/>
              </a:buClr>
              <a:buFont typeface="Arial" panose="020B0604020202020204" pitchFamily="34" charset="0"/>
              <a:buChar char="•"/>
            </a:pPr>
            <a:endParaRPr lang="en-US" i="1" dirty="0">
              <a:latin typeface="Constantia" panose="02030602050306030303" pitchFamily="18" charset="0"/>
            </a:endParaRPr>
          </a:p>
          <a:p>
            <a:pPr marL="285750" indent="-285750">
              <a:buClr>
                <a:srgbClr val="AD8D59"/>
              </a:buClr>
              <a:buFont typeface="Arial" panose="020B0604020202020204" pitchFamily="34" charset="0"/>
              <a:buChar char="•"/>
            </a:pPr>
            <a:endParaRPr lang="en-US" i="1" dirty="0">
              <a:latin typeface="Constantia" panose="02030602050306030303" pitchFamily="18" charset="0"/>
            </a:endParaRPr>
          </a:p>
        </p:txBody>
      </p:sp>
      <p:pic>
        <p:nvPicPr>
          <p:cNvPr id="1026" name="Picture 2" descr="Product Image">
            <a:extLst>
              <a:ext uri="{FF2B5EF4-FFF2-40B4-BE49-F238E27FC236}">
                <a16:creationId xmlns:a16="http://schemas.microsoft.com/office/drawing/2014/main" id="{15A6CA3B-B766-10A6-28BE-152D8326A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912" y="257889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8921B78-C4FA-C6EF-D7EA-3B7AA18507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367" y="2529935"/>
            <a:ext cx="2955418" cy="2955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791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ECEBC6-FF77-4D6B-BA69-237047205A92}"/>
              </a:ext>
            </a:extLst>
          </p:cNvPr>
          <p:cNvSpPr>
            <a:spLocks noGrp="1"/>
          </p:cNvSpPr>
          <p:nvPr>
            <p:ph type="title"/>
          </p:nvPr>
        </p:nvSpPr>
        <p:spPr>
          <a:xfrm>
            <a:off x="804421" y="796374"/>
            <a:ext cx="10583158" cy="880027"/>
          </a:xfrm>
        </p:spPr>
        <p:txBody>
          <a:bodyPr>
            <a:normAutofit fontScale="90000"/>
          </a:bodyPr>
          <a:lstStyle/>
          <a:p>
            <a:r>
              <a:rPr lang="en-US" i="1" dirty="0">
                <a:solidFill>
                  <a:schemeClr val="tx1"/>
                </a:solidFill>
                <a:latin typeface="Constantia" panose="02030602050306030303" pitchFamily="18" charset="0"/>
              </a:rPr>
              <a:t>Due dates of Auxiliary Audits</a:t>
            </a:r>
          </a:p>
        </p:txBody>
      </p:sp>
      <p:sp>
        <p:nvSpPr>
          <p:cNvPr id="7" name="Content Placeholder 6">
            <a:extLst>
              <a:ext uri="{FF2B5EF4-FFF2-40B4-BE49-F238E27FC236}">
                <a16:creationId xmlns:a16="http://schemas.microsoft.com/office/drawing/2014/main" id="{559DC3AC-F850-4533-B10D-6E0A6566816C}"/>
              </a:ext>
            </a:extLst>
          </p:cNvPr>
          <p:cNvSpPr>
            <a:spLocks noGrp="1"/>
          </p:cNvSpPr>
          <p:nvPr>
            <p:ph idx="1"/>
          </p:nvPr>
        </p:nvSpPr>
        <p:spPr>
          <a:xfrm>
            <a:off x="1295401" y="2612256"/>
            <a:ext cx="9601196" cy="3263612"/>
          </a:xfrm>
        </p:spPr>
        <p:txBody>
          <a:bodyPr>
            <a:normAutofit/>
          </a:bodyPr>
          <a:lstStyle/>
          <a:p>
            <a:pPr marL="914400" lvl="2" indent="0">
              <a:buNone/>
            </a:pPr>
            <a:endParaRPr lang="en-US" i="1" dirty="0">
              <a:latin typeface="Constantia" panose="02030602050306030303" pitchFamily="18" charset="0"/>
            </a:endParaRPr>
          </a:p>
          <a:p>
            <a:pPr lvl="1">
              <a:buFont typeface="Arial" panose="020B0604020202020204" pitchFamily="34" charset="0"/>
              <a:buChar char="•"/>
            </a:pPr>
            <a:endParaRPr lang="en-US" i="1" dirty="0">
              <a:latin typeface="Constantia" panose="02030602050306030303" pitchFamily="18" charset="0"/>
            </a:endParaRPr>
          </a:p>
          <a:p>
            <a:pPr marL="285750" indent="-285750">
              <a:buFont typeface="Arial" panose="020B0604020202020204" pitchFamily="34" charset="0"/>
              <a:buChar char="•"/>
            </a:pPr>
            <a:endParaRPr lang="en-US" i="1" dirty="0">
              <a:latin typeface="Constantia" panose="02030602050306030303" pitchFamily="18" charset="0"/>
            </a:endParaRPr>
          </a:p>
        </p:txBody>
      </p:sp>
      <p:graphicFrame>
        <p:nvGraphicFramePr>
          <p:cNvPr id="2" name="Table 2">
            <a:extLst>
              <a:ext uri="{FF2B5EF4-FFF2-40B4-BE49-F238E27FC236}">
                <a16:creationId xmlns:a16="http://schemas.microsoft.com/office/drawing/2014/main" id="{C4149AC7-063D-47A0-B11F-8B844AA8FF63}"/>
              </a:ext>
            </a:extLst>
          </p:cNvPr>
          <p:cNvGraphicFramePr>
            <a:graphicFrameLocks noGrp="1"/>
          </p:cNvGraphicFramePr>
          <p:nvPr>
            <p:extLst>
              <p:ext uri="{D42A27DB-BD31-4B8C-83A1-F6EECF244321}">
                <p14:modId xmlns:p14="http://schemas.microsoft.com/office/powerpoint/2010/main" val="1659429476"/>
              </p:ext>
            </p:extLst>
          </p:nvPr>
        </p:nvGraphicFramePr>
        <p:xfrm>
          <a:off x="1483567" y="1676401"/>
          <a:ext cx="10049069" cy="4297680"/>
        </p:xfrm>
        <a:graphic>
          <a:graphicData uri="http://schemas.openxmlformats.org/drawingml/2006/table">
            <a:tbl>
              <a:tblPr firstRow="1" bandRow="1">
                <a:tableStyleId>{5C22544A-7EE6-4342-B048-85BDC9FD1C3A}</a:tableStyleId>
              </a:tblPr>
              <a:tblGrid>
                <a:gridCol w="1279778">
                  <a:extLst>
                    <a:ext uri="{9D8B030D-6E8A-4147-A177-3AD203B41FA5}">
                      <a16:colId xmlns:a16="http://schemas.microsoft.com/office/drawing/2014/main" val="3934596443"/>
                    </a:ext>
                  </a:extLst>
                </a:gridCol>
                <a:gridCol w="2589599">
                  <a:extLst>
                    <a:ext uri="{9D8B030D-6E8A-4147-A177-3AD203B41FA5}">
                      <a16:colId xmlns:a16="http://schemas.microsoft.com/office/drawing/2014/main" val="2411188547"/>
                    </a:ext>
                  </a:extLst>
                </a:gridCol>
                <a:gridCol w="3622743">
                  <a:extLst>
                    <a:ext uri="{9D8B030D-6E8A-4147-A177-3AD203B41FA5}">
                      <a16:colId xmlns:a16="http://schemas.microsoft.com/office/drawing/2014/main" val="3221251060"/>
                    </a:ext>
                  </a:extLst>
                </a:gridCol>
                <a:gridCol w="2556949">
                  <a:extLst>
                    <a:ext uri="{9D8B030D-6E8A-4147-A177-3AD203B41FA5}">
                      <a16:colId xmlns:a16="http://schemas.microsoft.com/office/drawing/2014/main" val="1149621174"/>
                    </a:ext>
                  </a:extLst>
                </a:gridCol>
              </a:tblGrid>
              <a:tr h="370840">
                <a:tc>
                  <a:txBody>
                    <a:bodyPr/>
                    <a:lstStyle/>
                    <a:p>
                      <a:pPr algn="ctr"/>
                      <a:endParaRPr lang="en-US" dirty="0"/>
                    </a:p>
                    <a:p>
                      <a:pPr algn="ctr"/>
                      <a:endParaRPr lang="en-US" dirty="0"/>
                    </a:p>
                    <a:p>
                      <a:pPr algn="ctr"/>
                      <a:r>
                        <a:rPr lang="en-US" dirty="0"/>
                        <a:t>Quarter</a:t>
                      </a:r>
                    </a:p>
                  </a:txBody>
                  <a:tcPr>
                    <a:solidFill>
                      <a:srgbClr val="0070C0"/>
                    </a:solidFill>
                  </a:tcPr>
                </a:tc>
                <a:tc>
                  <a:txBody>
                    <a:bodyPr/>
                    <a:lstStyle/>
                    <a:p>
                      <a:pPr algn="ctr"/>
                      <a:endParaRPr lang="en-US" dirty="0"/>
                    </a:p>
                    <a:p>
                      <a:pPr algn="ctr"/>
                      <a:endParaRPr lang="en-US" dirty="0"/>
                    </a:p>
                    <a:p>
                      <a:pPr algn="ctr"/>
                      <a:r>
                        <a:rPr lang="en-US" dirty="0"/>
                        <a:t>Months Covered</a:t>
                      </a:r>
                    </a:p>
                  </a:txBody>
                  <a:tcPr>
                    <a:solidFill>
                      <a:srgbClr val="0070C0"/>
                    </a:solidFill>
                  </a:tcPr>
                </a:tc>
                <a:tc>
                  <a:txBody>
                    <a:bodyPr/>
                    <a:lstStyle/>
                    <a:p>
                      <a:pPr algn="ctr"/>
                      <a:endParaRPr lang="en-US" dirty="0"/>
                    </a:p>
                    <a:p>
                      <a:pPr algn="ctr"/>
                      <a:endParaRPr lang="en-US" dirty="0"/>
                    </a:p>
                    <a:p>
                      <a:pPr algn="ctr"/>
                      <a:r>
                        <a:rPr lang="en-US" dirty="0"/>
                        <a:t>Audit Completed by </a:t>
                      </a:r>
                    </a:p>
                  </a:txBody>
                  <a:tcPr>
                    <a:solidFill>
                      <a:srgbClr val="0070C0"/>
                    </a:solidFill>
                  </a:tcPr>
                </a:tc>
                <a:tc>
                  <a:txBody>
                    <a:bodyPr/>
                    <a:lstStyle/>
                    <a:p>
                      <a:pPr algn="ctr"/>
                      <a:r>
                        <a:rPr lang="en-US" dirty="0"/>
                        <a:t>Approved Audit sent to Department Treasurer no later than</a:t>
                      </a:r>
                    </a:p>
                  </a:txBody>
                  <a:tcPr>
                    <a:solidFill>
                      <a:srgbClr val="0070C0"/>
                    </a:solidFill>
                  </a:tcPr>
                </a:tc>
                <a:extLst>
                  <a:ext uri="{0D108BD9-81ED-4DB2-BD59-A6C34878D82A}">
                    <a16:rowId xmlns:a16="http://schemas.microsoft.com/office/drawing/2014/main" val="583260079"/>
                  </a:ext>
                </a:extLst>
              </a:tr>
              <a:tr h="370840">
                <a:tc>
                  <a:txBody>
                    <a:bodyPr/>
                    <a:lstStyle/>
                    <a:p>
                      <a:pPr algn="ctr"/>
                      <a:r>
                        <a:rPr lang="en-US" dirty="0">
                          <a:solidFill>
                            <a:schemeClr val="bg1"/>
                          </a:solidFill>
                        </a:rPr>
                        <a:t>First</a:t>
                      </a:r>
                    </a:p>
                  </a:txBody>
                  <a:tcPr>
                    <a:solidFill>
                      <a:srgbClr val="0070C0"/>
                    </a:solidFill>
                  </a:tcPr>
                </a:tc>
                <a:tc>
                  <a:txBody>
                    <a:bodyPr/>
                    <a:lstStyle/>
                    <a:p>
                      <a:pPr algn="ctr"/>
                      <a:r>
                        <a:rPr lang="en-US" dirty="0">
                          <a:solidFill>
                            <a:schemeClr val="bg1"/>
                          </a:solidFill>
                        </a:rPr>
                        <a:t>January, February, March</a:t>
                      </a:r>
                    </a:p>
                  </a:txBody>
                  <a:tcPr>
                    <a:solidFill>
                      <a:srgbClr val="0070C0"/>
                    </a:solidFill>
                  </a:tcPr>
                </a:tc>
                <a:tc>
                  <a:txBody>
                    <a:bodyPr/>
                    <a:lstStyle/>
                    <a:p>
                      <a:pPr algn="ctr"/>
                      <a:r>
                        <a:rPr lang="en-US" dirty="0">
                          <a:solidFill>
                            <a:schemeClr val="bg1"/>
                          </a:solidFill>
                        </a:rPr>
                        <a:t>April 30 Annually</a:t>
                      </a:r>
                    </a:p>
                  </a:txBody>
                  <a:tcPr>
                    <a:solidFill>
                      <a:srgbClr val="0070C0"/>
                    </a:solidFill>
                  </a:tcPr>
                </a:tc>
                <a:tc>
                  <a:txBody>
                    <a:bodyPr/>
                    <a:lstStyle/>
                    <a:p>
                      <a:pPr algn="ctr"/>
                      <a:r>
                        <a:rPr lang="en-US" dirty="0">
                          <a:solidFill>
                            <a:schemeClr val="bg1"/>
                          </a:solidFill>
                        </a:rPr>
                        <a:t>May 31, annually</a:t>
                      </a:r>
                    </a:p>
                  </a:txBody>
                  <a:tcPr>
                    <a:solidFill>
                      <a:srgbClr val="0070C0"/>
                    </a:solidFill>
                  </a:tcPr>
                </a:tc>
                <a:extLst>
                  <a:ext uri="{0D108BD9-81ED-4DB2-BD59-A6C34878D82A}">
                    <a16:rowId xmlns:a16="http://schemas.microsoft.com/office/drawing/2014/main" val="2433227571"/>
                  </a:ext>
                </a:extLst>
              </a:tr>
              <a:tr h="370840">
                <a:tc>
                  <a:txBody>
                    <a:bodyPr/>
                    <a:lstStyle/>
                    <a:p>
                      <a:pPr algn="ctr"/>
                      <a:r>
                        <a:rPr lang="en-US" dirty="0">
                          <a:solidFill>
                            <a:schemeClr val="bg1"/>
                          </a:solidFill>
                        </a:rPr>
                        <a:t>Second</a:t>
                      </a:r>
                    </a:p>
                  </a:txBody>
                  <a:tcPr>
                    <a:solidFill>
                      <a:srgbClr val="0070C0"/>
                    </a:solidFill>
                  </a:tcPr>
                </a:tc>
                <a:tc>
                  <a:txBody>
                    <a:bodyPr/>
                    <a:lstStyle/>
                    <a:p>
                      <a:pPr algn="ctr"/>
                      <a:r>
                        <a:rPr lang="en-US" dirty="0">
                          <a:solidFill>
                            <a:schemeClr val="bg1"/>
                          </a:solidFill>
                        </a:rPr>
                        <a:t>April, May, June</a:t>
                      </a:r>
                    </a:p>
                  </a:txBody>
                  <a:tcPr>
                    <a:solidFill>
                      <a:srgbClr val="0070C0"/>
                    </a:solidFill>
                  </a:tcPr>
                </a:tc>
                <a:tc>
                  <a:txBody>
                    <a:bodyPr/>
                    <a:lstStyle/>
                    <a:p>
                      <a:pPr algn="ctr"/>
                      <a:r>
                        <a:rPr lang="en-US" dirty="0">
                          <a:solidFill>
                            <a:schemeClr val="bg1"/>
                          </a:solidFill>
                        </a:rPr>
                        <a:t>July 31, Annually</a:t>
                      </a:r>
                    </a:p>
                    <a:p>
                      <a:pPr algn="ctr"/>
                      <a:r>
                        <a:rPr lang="en-US" b="1" dirty="0">
                          <a:solidFill>
                            <a:schemeClr val="bg1"/>
                          </a:solidFill>
                        </a:rPr>
                        <a:t>Note:  Both outgoing and incoming Treasurers and Trustees should be present</a:t>
                      </a:r>
                    </a:p>
                  </a:txBody>
                  <a:tcPr>
                    <a:solidFill>
                      <a:srgbClr val="0070C0"/>
                    </a:solidFill>
                  </a:tcPr>
                </a:tc>
                <a:tc>
                  <a:txBody>
                    <a:bodyPr/>
                    <a:lstStyle/>
                    <a:p>
                      <a:pPr algn="ctr"/>
                      <a:r>
                        <a:rPr lang="en-US" dirty="0">
                          <a:solidFill>
                            <a:schemeClr val="bg1"/>
                          </a:solidFill>
                        </a:rPr>
                        <a:t>August 31, Annually</a:t>
                      </a:r>
                    </a:p>
                  </a:txBody>
                  <a:tcPr>
                    <a:solidFill>
                      <a:srgbClr val="0070C0"/>
                    </a:solidFill>
                  </a:tcPr>
                </a:tc>
                <a:extLst>
                  <a:ext uri="{0D108BD9-81ED-4DB2-BD59-A6C34878D82A}">
                    <a16:rowId xmlns:a16="http://schemas.microsoft.com/office/drawing/2014/main" val="3946784454"/>
                  </a:ext>
                </a:extLst>
              </a:tr>
              <a:tr h="370840">
                <a:tc>
                  <a:txBody>
                    <a:bodyPr/>
                    <a:lstStyle/>
                    <a:p>
                      <a:pPr algn="ctr"/>
                      <a:r>
                        <a:rPr lang="en-US" dirty="0">
                          <a:solidFill>
                            <a:schemeClr val="bg1"/>
                          </a:solidFill>
                        </a:rPr>
                        <a:t>Third</a:t>
                      </a:r>
                    </a:p>
                  </a:txBody>
                  <a:tcPr>
                    <a:solidFill>
                      <a:srgbClr val="0070C0"/>
                    </a:solidFill>
                  </a:tcPr>
                </a:tc>
                <a:tc>
                  <a:txBody>
                    <a:bodyPr/>
                    <a:lstStyle/>
                    <a:p>
                      <a:pPr algn="ctr"/>
                      <a:r>
                        <a:rPr lang="en-US" dirty="0">
                          <a:solidFill>
                            <a:schemeClr val="bg1"/>
                          </a:solidFill>
                        </a:rPr>
                        <a:t>July, August, September</a:t>
                      </a:r>
                    </a:p>
                  </a:txBody>
                  <a:tcPr>
                    <a:solidFill>
                      <a:srgbClr val="0070C0"/>
                    </a:solidFill>
                  </a:tcPr>
                </a:tc>
                <a:tc>
                  <a:txBody>
                    <a:bodyPr/>
                    <a:lstStyle/>
                    <a:p>
                      <a:pPr algn="ctr"/>
                      <a:r>
                        <a:rPr lang="en-US" dirty="0">
                          <a:solidFill>
                            <a:schemeClr val="bg1"/>
                          </a:solidFill>
                        </a:rPr>
                        <a:t>October 31, Annually</a:t>
                      </a:r>
                    </a:p>
                  </a:txBody>
                  <a:tcPr>
                    <a:solidFill>
                      <a:srgbClr val="0070C0"/>
                    </a:solidFill>
                  </a:tcPr>
                </a:tc>
                <a:tc>
                  <a:txBody>
                    <a:bodyPr/>
                    <a:lstStyle/>
                    <a:p>
                      <a:pPr algn="ctr"/>
                      <a:r>
                        <a:rPr lang="en-US" dirty="0">
                          <a:solidFill>
                            <a:schemeClr val="bg1"/>
                          </a:solidFill>
                        </a:rPr>
                        <a:t>November 30, Annually</a:t>
                      </a:r>
                    </a:p>
                  </a:txBody>
                  <a:tcPr>
                    <a:solidFill>
                      <a:srgbClr val="0070C0"/>
                    </a:solidFill>
                  </a:tcPr>
                </a:tc>
                <a:extLst>
                  <a:ext uri="{0D108BD9-81ED-4DB2-BD59-A6C34878D82A}">
                    <a16:rowId xmlns:a16="http://schemas.microsoft.com/office/drawing/2014/main" val="4066625335"/>
                  </a:ext>
                </a:extLst>
              </a:tr>
              <a:tr h="370840">
                <a:tc>
                  <a:txBody>
                    <a:bodyPr/>
                    <a:lstStyle/>
                    <a:p>
                      <a:pPr algn="ctr"/>
                      <a:r>
                        <a:rPr lang="en-US" dirty="0">
                          <a:solidFill>
                            <a:schemeClr val="bg1"/>
                          </a:solidFill>
                        </a:rPr>
                        <a:t>Fourth</a:t>
                      </a:r>
                    </a:p>
                  </a:txBody>
                  <a:tcPr>
                    <a:solidFill>
                      <a:srgbClr val="0070C0"/>
                    </a:solidFill>
                  </a:tcPr>
                </a:tc>
                <a:tc>
                  <a:txBody>
                    <a:bodyPr/>
                    <a:lstStyle/>
                    <a:p>
                      <a:pPr algn="ctr"/>
                      <a:r>
                        <a:rPr lang="en-US" dirty="0">
                          <a:solidFill>
                            <a:schemeClr val="bg1"/>
                          </a:solidFill>
                        </a:rPr>
                        <a:t>October, November, December</a:t>
                      </a:r>
                    </a:p>
                  </a:txBody>
                  <a:tcPr>
                    <a:solidFill>
                      <a:srgbClr val="0070C0"/>
                    </a:solidFill>
                  </a:tcPr>
                </a:tc>
                <a:tc>
                  <a:txBody>
                    <a:bodyPr/>
                    <a:lstStyle/>
                    <a:p>
                      <a:pPr algn="ctr"/>
                      <a:r>
                        <a:rPr lang="en-US" dirty="0">
                          <a:solidFill>
                            <a:schemeClr val="bg1"/>
                          </a:solidFill>
                        </a:rPr>
                        <a:t>January 31, Annually</a:t>
                      </a:r>
                    </a:p>
                  </a:txBody>
                  <a:tcPr>
                    <a:solidFill>
                      <a:srgbClr val="0070C0"/>
                    </a:solidFill>
                  </a:tcPr>
                </a:tc>
                <a:tc>
                  <a:txBody>
                    <a:bodyPr/>
                    <a:lstStyle/>
                    <a:p>
                      <a:pPr algn="ctr"/>
                      <a:r>
                        <a:rPr lang="en-US" dirty="0">
                          <a:solidFill>
                            <a:schemeClr val="bg1"/>
                          </a:solidFill>
                        </a:rPr>
                        <a:t>February 28, Annually</a:t>
                      </a:r>
                    </a:p>
                  </a:txBody>
                  <a:tcPr>
                    <a:solidFill>
                      <a:srgbClr val="0070C0"/>
                    </a:solidFill>
                  </a:tcPr>
                </a:tc>
                <a:extLst>
                  <a:ext uri="{0D108BD9-81ED-4DB2-BD59-A6C34878D82A}">
                    <a16:rowId xmlns:a16="http://schemas.microsoft.com/office/drawing/2014/main" val="137973778"/>
                  </a:ext>
                </a:extLst>
              </a:tr>
            </a:tbl>
          </a:graphicData>
        </a:graphic>
      </p:graphicFrame>
    </p:spTree>
    <p:extLst>
      <p:ext uri="{BB962C8B-B14F-4D97-AF65-F5344CB8AC3E}">
        <p14:creationId xmlns:p14="http://schemas.microsoft.com/office/powerpoint/2010/main" val="174299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50"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Title 3">
            <a:extLst>
              <a:ext uri="{FF2B5EF4-FFF2-40B4-BE49-F238E27FC236}">
                <a16:creationId xmlns:a16="http://schemas.microsoft.com/office/drawing/2014/main" id="{5CECEBC6-FF77-4D6B-BA69-237047205A92}"/>
              </a:ext>
            </a:extLst>
          </p:cNvPr>
          <p:cNvSpPr>
            <a:spLocks noGrp="1"/>
          </p:cNvSpPr>
          <p:nvPr>
            <p:ph type="title"/>
          </p:nvPr>
        </p:nvSpPr>
        <p:spPr>
          <a:xfrm>
            <a:off x="904877" y="795527"/>
            <a:ext cx="10488547" cy="1190912"/>
          </a:xfrm>
        </p:spPr>
        <p:txBody>
          <a:bodyPr>
            <a:normAutofit/>
          </a:bodyPr>
          <a:lstStyle/>
          <a:p>
            <a:r>
              <a:rPr lang="en-US" i="1" dirty="0">
                <a:solidFill>
                  <a:schemeClr val="tx2"/>
                </a:solidFill>
                <a:latin typeface="Constantia" panose="02030602050306030303" pitchFamily="18" charset="0"/>
              </a:rPr>
              <a:t>Who Can Attend an Audit</a:t>
            </a:r>
          </a:p>
        </p:txBody>
      </p:sp>
      <p:sp>
        <p:nvSpPr>
          <p:cNvPr id="72" name="Rectangle 71">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F5BC7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559DC3AC-F850-4533-B10D-6E0A6566816C}"/>
              </a:ext>
            </a:extLst>
          </p:cNvPr>
          <p:cNvSpPr>
            <a:spLocks noGrp="1"/>
          </p:cNvSpPr>
          <p:nvPr>
            <p:ph idx="1"/>
          </p:nvPr>
        </p:nvSpPr>
        <p:spPr>
          <a:xfrm>
            <a:off x="6380703" y="2228850"/>
            <a:ext cx="5028928" cy="3699669"/>
          </a:xfrm>
        </p:spPr>
        <p:txBody>
          <a:bodyPr>
            <a:normAutofit/>
          </a:bodyPr>
          <a:lstStyle/>
          <a:p>
            <a:pPr marL="285750" indent="-285750">
              <a:lnSpc>
                <a:spcPct val="110000"/>
              </a:lnSpc>
              <a:buClr>
                <a:srgbClr val="F5BC70"/>
              </a:buClr>
              <a:buFont typeface="Arial" panose="020B0604020202020204" pitchFamily="34" charset="0"/>
              <a:buChar char="•"/>
            </a:pPr>
            <a:r>
              <a:rPr lang="en-US" dirty="0">
                <a:latin typeface="Arial Nova" panose="020B0504020202020204" pitchFamily="34" charset="0"/>
              </a:rPr>
              <a:t>All audits are to be completed by the elected Trustees.</a:t>
            </a:r>
          </a:p>
          <a:p>
            <a:pPr marL="742950" lvl="1" indent="-285750">
              <a:lnSpc>
                <a:spcPct val="110000"/>
              </a:lnSpc>
              <a:buClr>
                <a:srgbClr val="F5BC70"/>
              </a:buClr>
              <a:buFont typeface="Arial" panose="020B0604020202020204" pitchFamily="34" charset="0"/>
              <a:buChar char="•"/>
            </a:pPr>
            <a:r>
              <a:rPr lang="en-US" dirty="0">
                <a:latin typeface="Arial Nova" panose="020B0504020202020204" pitchFamily="34" charset="0"/>
              </a:rPr>
              <a:t>Minimum of 2 in attendance.  At least one must be an elected Trustee.</a:t>
            </a:r>
          </a:p>
          <a:p>
            <a:pPr marL="742950" lvl="1" indent="-285750">
              <a:lnSpc>
                <a:spcPct val="110000"/>
              </a:lnSpc>
              <a:buClr>
                <a:srgbClr val="F5BC70"/>
              </a:buClr>
              <a:buFont typeface="Arial" panose="020B0604020202020204" pitchFamily="34" charset="0"/>
              <a:buChar char="•"/>
            </a:pPr>
            <a:r>
              <a:rPr lang="en-US" dirty="0">
                <a:latin typeface="Arial Nova" panose="020B0504020202020204" pitchFamily="34" charset="0"/>
              </a:rPr>
              <a:t>President, Secretary, and Treasurer </a:t>
            </a:r>
            <a:r>
              <a:rPr lang="en-US" b="1" dirty="0">
                <a:latin typeface="Arial Nova" panose="020B0504020202020204" pitchFamily="34" charset="0"/>
              </a:rPr>
              <a:t>should</a:t>
            </a:r>
            <a:r>
              <a:rPr lang="en-US" dirty="0">
                <a:latin typeface="Arial Nova" panose="020B0504020202020204" pitchFamily="34" charset="0"/>
              </a:rPr>
              <a:t> attend the audit.  </a:t>
            </a:r>
          </a:p>
          <a:p>
            <a:pPr marL="742950" lvl="1" indent="-285750">
              <a:lnSpc>
                <a:spcPct val="110000"/>
              </a:lnSpc>
              <a:buClr>
                <a:srgbClr val="F5BC70"/>
              </a:buClr>
              <a:buFont typeface="Arial" panose="020B0604020202020204" pitchFamily="34" charset="0"/>
              <a:buChar char="•"/>
            </a:pPr>
            <a:r>
              <a:rPr lang="en-US" sz="1800" b="1" dirty="0">
                <a:latin typeface="Arial Nova" panose="020B0504020202020204" pitchFamily="34" charset="0"/>
              </a:rPr>
              <a:t>The Treasurer does not prepare the Audit in advance to give to the Trustees to sign.</a:t>
            </a:r>
          </a:p>
          <a:p>
            <a:pPr marL="742950" lvl="1" indent="-285750">
              <a:lnSpc>
                <a:spcPct val="110000"/>
              </a:lnSpc>
              <a:buClr>
                <a:srgbClr val="F5BC70"/>
              </a:buClr>
              <a:buFont typeface="Arial" panose="020B0604020202020204" pitchFamily="34" charset="0"/>
              <a:buChar char="•"/>
            </a:pPr>
            <a:r>
              <a:rPr lang="en-US" dirty="0">
                <a:latin typeface="Arial Nova" panose="020B0504020202020204" pitchFamily="34" charset="0"/>
              </a:rPr>
              <a:t>A pro-tem can be appointed to audit the books under extenuating circumstances.</a:t>
            </a:r>
          </a:p>
          <a:p>
            <a:pPr marL="285750" indent="-285750">
              <a:lnSpc>
                <a:spcPct val="110000"/>
              </a:lnSpc>
              <a:buClr>
                <a:srgbClr val="F5BC70"/>
              </a:buClr>
              <a:buFont typeface="Arial" panose="020B0604020202020204" pitchFamily="34" charset="0"/>
              <a:buChar char="•"/>
            </a:pPr>
            <a:endParaRPr lang="en-US" i="1" dirty="0">
              <a:latin typeface="Constantia" panose="02030602050306030303" pitchFamily="18" charset="0"/>
            </a:endParaRPr>
          </a:p>
        </p:txBody>
      </p:sp>
      <p:pic>
        <p:nvPicPr>
          <p:cNvPr id="3" name="Picture 2" descr="A person and person looking at a magnifying glass&#10;&#10;Description automatically generated">
            <a:extLst>
              <a:ext uri="{FF2B5EF4-FFF2-40B4-BE49-F238E27FC236}">
                <a16:creationId xmlns:a16="http://schemas.microsoft.com/office/drawing/2014/main" id="{0C9E760A-0E37-B7BC-5D89-1364693FFEA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99913" y="2893256"/>
            <a:ext cx="4481125" cy="2520633"/>
          </a:xfrm>
          <a:prstGeom prst="rect">
            <a:avLst/>
          </a:prstGeom>
        </p:spPr>
      </p:pic>
    </p:spTree>
    <p:extLst>
      <p:ext uri="{BB962C8B-B14F-4D97-AF65-F5344CB8AC3E}">
        <p14:creationId xmlns:p14="http://schemas.microsoft.com/office/powerpoint/2010/main" val="242942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7">
                                            <p:txEl>
                                              <p:pRg st="2" end="2"/>
                                            </p:txEl>
                                          </p:spTgt>
                                        </p:tgtEl>
                                        <p:attrNameLst>
                                          <p:attrName>style.color</p:attrName>
                                        </p:attrNameLst>
                                      </p:cBhvr>
                                      <p:to>
                                        <a:schemeClr val="bg1"/>
                                      </p:to>
                                    </p:animClr>
                                    <p:animClr clrSpc="rgb" dir="cw">
                                      <p:cBhvr>
                                        <p:cTn id="7" dur="250" autoRev="1" fill="remove"/>
                                        <p:tgtEl>
                                          <p:spTgt spid="7">
                                            <p:txEl>
                                              <p:pRg st="2" end="2"/>
                                            </p:txEl>
                                          </p:spTgt>
                                        </p:tgtEl>
                                        <p:attrNameLst>
                                          <p:attrName>fillcolor</p:attrName>
                                        </p:attrNameLst>
                                      </p:cBhvr>
                                      <p:to>
                                        <a:schemeClr val="bg1"/>
                                      </p:to>
                                    </p:animClr>
                                    <p:set>
                                      <p:cBhvr>
                                        <p:cTn id="8" dur="250" autoRev="1" fill="remove"/>
                                        <p:tgtEl>
                                          <p:spTgt spid="7">
                                            <p:txEl>
                                              <p:pRg st="2" end="2"/>
                                            </p:txEl>
                                          </p:spTgt>
                                        </p:tgtEl>
                                        <p:attrNameLst>
                                          <p:attrName>fill.type</p:attrName>
                                        </p:attrNameLst>
                                      </p:cBhvr>
                                      <p:to>
                                        <p:strVal val="solid"/>
                                      </p:to>
                                    </p:set>
                                    <p:set>
                                      <p:cBhvr>
                                        <p:cTn id="9" dur="250" autoRev="1" fill="remove"/>
                                        <p:tgtEl>
                                          <p:spTgt spid="7">
                                            <p:txEl>
                                              <p:pRg st="2" end="2"/>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7">
                                            <p:txEl>
                                              <p:pRg st="3" end="3"/>
                                            </p:txEl>
                                          </p:spTgt>
                                        </p:tgtEl>
                                        <p:attrNameLst>
                                          <p:attrName>style.color</p:attrName>
                                        </p:attrNameLst>
                                      </p:cBhvr>
                                      <p:to>
                                        <a:schemeClr val="bg1"/>
                                      </p:to>
                                    </p:animClr>
                                    <p:animClr clrSpc="rgb" dir="cw">
                                      <p:cBhvr>
                                        <p:cTn id="14" dur="250" autoRev="1" fill="remove"/>
                                        <p:tgtEl>
                                          <p:spTgt spid="7">
                                            <p:txEl>
                                              <p:pRg st="3" end="3"/>
                                            </p:txEl>
                                          </p:spTgt>
                                        </p:tgtEl>
                                        <p:attrNameLst>
                                          <p:attrName>fillcolor</p:attrName>
                                        </p:attrNameLst>
                                      </p:cBhvr>
                                      <p:to>
                                        <a:schemeClr val="bg1"/>
                                      </p:to>
                                    </p:animClr>
                                    <p:set>
                                      <p:cBhvr>
                                        <p:cTn id="15" dur="250" autoRev="1" fill="remove"/>
                                        <p:tgtEl>
                                          <p:spTgt spid="7">
                                            <p:txEl>
                                              <p:pRg st="3" end="3"/>
                                            </p:txEl>
                                          </p:spTgt>
                                        </p:tgtEl>
                                        <p:attrNameLst>
                                          <p:attrName>fill.type</p:attrName>
                                        </p:attrNameLst>
                                      </p:cBhvr>
                                      <p:to>
                                        <p:strVal val="solid"/>
                                      </p:to>
                                    </p:set>
                                    <p:set>
                                      <p:cBhvr>
                                        <p:cTn id="16" dur="250" autoRev="1" fill="remove"/>
                                        <p:tgtEl>
                                          <p:spTgt spid="7">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C2246D-22FD-4A39-8AD4-D7F06FF753B8}"/>
              </a:ext>
            </a:extLst>
          </p:cNvPr>
          <p:cNvSpPr txBox="1"/>
          <p:nvPr/>
        </p:nvSpPr>
        <p:spPr>
          <a:xfrm>
            <a:off x="5957970" y="1592845"/>
            <a:ext cx="5133666" cy="4801314"/>
          </a:xfrm>
          <a:prstGeom prst="rect">
            <a:avLst/>
          </a:prstGeom>
          <a:noFill/>
        </p:spPr>
        <p:txBody>
          <a:bodyPr wrap="square" rtlCol="0">
            <a:spAutoFit/>
          </a:bodyPr>
          <a:lstStyle/>
          <a:p>
            <a:pPr lvl="1">
              <a:buFont typeface="Arial" panose="020B0604020202020204" pitchFamily="34" charset="0"/>
              <a:buChar char="•"/>
            </a:pPr>
            <a:r>
              <a:rPr lang="en-US" sz="2400" i="1" dirty="0">
                <a:latin typeface="Arial Nova" panose="020B0504020202020204" pitchFamily="34" charset="0"/>
              </a:rPr>
              <a:t> Secretary Minutes</a:t>
            </a:r>
            <a:endParaRPr lang="en-US" sz="1000" i="1" dirty="0">
              <a:latin typeface="Arial Nova" panose="020B0504020202020204" pitchFamily="34" charset="0"/>
            </a:endParaRPr>
          </a:p>
          <a:p>
            <a:pPr lvl="1">
              <a:buFont typeface="Arial" panose="020B0604020202020204" pitchFamily="34" charset="0"/>
              <a:buChar char="•"/>
            </a:pPr>
            <a:r>
              <a:rPr lang="en-US" sz="2400" i="1" dirty="0">
                <a:latin typeface="Arial Nova" panose="020B0504020202020204" pitchFamily="34" charset="0"/>
              </a:rPr>
              <a:t> Treasurer Ledger</a:t>
            </a:r>
            <a:endParaRPr lang="en-US" sz="900" i="1" dirty="0">
              <a:latin typeface="Arial Nova" panose="020B0504020202020204" pitchFamily="34" charset="0"/>
            </a:endParaRPr>
          </a:p>
          <a:p>
            <a:pPr lvl="1">
              <a:buFont typeface="Arial" panose="020B0604020202020204" pitchFamily="34" charset="0"/>
              <a:buChar char="•"/>
            </a:pPr>
            <a:r>
              <a:rPr lang="en-US" sz="2400" i="1" dirty="0">
                <a:latin typeface="Arial Nova" panose="020B0504020202020204" pitchFamily="34" charset="0"/>
              </a:rPr>
              <a:t> Checkbook Register </a:t>
            </a:r>
          </a:p>
          <a:p>
            <a:pPr lvl="1">
              <a:buFont typeface="Arial" panose="020B0604020202020204" pitchFamily="34" charset="0"/>
              <a:buChar char="•"/>
            </a:pPr>
            <a:r>
              <a:rPr lang="en-US" sz="2400" i="1" dirty="0">
                <a:latin typeface="Arial Nova" panose="020B0504020202020204" pitchFamily="34" charset="0"/>
              </a:rPr>
              <a:t> Savings or Investments</a:t>
            </a:r>
          </a:p>
          <a:p>
            <a:pPr lvl="1">
              <a:buFont typeface="Arial" panose="020B0604020202020204" pitchFamily="34" charset="0"/>
              <a:buChar char="•"/>
            </a:pPr>
            <a:r>
              <a:rPr lang="en-US" sz="2400" i="1" dirty="0">
                <a:latin typeface="Arial Nova" panose="020B0504020202020204" pitchFamily="34" charset="0"/>
              </a:rPr>
              <a:t> Receipts and bills</a:t>
            </a:r>
          </a:p>
          <a:p>
            <a:pPr lvl="1">
              <a:buFont typeface="Arial" panose="020B0604020202020204" pitchFamily="34" charset="0"/>
              <a:buChar char="•"/>
            </a:pPr>
            <a:r>
              <a:rPr lang="en-US" sz="2400" i="1" dirty="0">
                <a:latin typeface="Arial Nova" panose="020B0504020202020204" pitchFamily="34" charset="0"/>
              </a:rPr>
              <a:t> Membership records</a:t>
            </a:r>
          </a:p>
          <a:p>
            <a:pPr lvl="1">
              <a:buFont typeface="Arial" panose="020B0604020202020204" pitchFamily="34" charset="0"/>
              <a:buChar char="•"/>
            </a:pPr>
            <a:r>
              <a:rPr lang="en-US" sz="2400" i="1" dirty="0">
                <a:latin typeface="Arial Nova" panose="020B0504020202020204" pitchFamily="34" charset="0"/>
              </a:rPr>
              <a:t> Bank statements</a:t>
            </a:r>
            <a:endParaRPr lang="en-US" sz="1000" i="1" dirty="0">
              <a:latin typeface="Arial Nova" panose="020B0504020202020204" pitchFamily="34" charset="0"/>
            </a:endParaRPr>
          </a:p>
          <a:p>
            <a:pPr lvl="1">
              <a:buFont typeface="Arial" panose="020B0604020202020204" pitchFamily="34" charset="0"/>
              <a:buChar char="•"/>
            </a:pPr>
            <a:r>
              <a:rPr lang="en-US" sz="2400" i="1" dirty="0">
                <a:latin typeface="Arial Nova" panose="020B0504020202020204" pitchFamily="34" charset="0"/>
              </a:rPr>
              <a:t> Copy of last audit</a:t>
            </a:r>
          </a:p>
          <a:p>
            <a:pPr lvl="1">
              <a:buFont typeface="Arial" panose="020B0604020202020204" pitchFamily="34" charset="0"/>
              <a:buChar char="•"/>
            </a:pPr>
            <a:r>
              <a:rPr lang="en-US" sz="2400" i="1" dirty="0">
                <a:latin typeface="Arial Nova" panose="020B0504020202020204" pitchFamily="34" charset="0"/>
              </a:rPr>
              <a:t> Standing rules</a:t>
            </a:r>
          </a:p>
          <a:p>
            <a:pPr lvl="1">
              <a:buFont typeface="Arial" panose="020B0604020202020204" pitchFamily="34" charset="0"/>
              <a:buChar char="•"/>
            </a:pPr>
            <a:r>
              <a:rPr lang="en-US" sz="2400" i="1" dirty="0">
                <a:latin typeface="Arial Nova" panose="020B0504020202020204" pitchFamily="34" charset="0"/>
              </a:rPr>
              <a:t> Blank Audit form  </a:t>
            </a:r>
            <a:r>
              <a:rPr lang="en-US" sz="1000" i="1" dirty="0">
                <a:latin typeface="Arial Nova" panose="020B0504020202020204" pitchFamily="34" charset="0"/>
                <a:hlinkClick r:id="rId3" action="ppaction://hlinkfile"/>
              </a:rPr>
              <a:t>-</a:t>
            </a:r>
            <a:endParaRPr lang="en-US" sz="1000" i="1" dirty="0">
              <a:latin typeface="Arial Nova" panose="020B0504020202020204" pitchFamily="34" charset="0"/>
            </a:endParaRPr>
          </a:p>
          <a:p>
            <a:pPr lvl="1"/>
            <a:endParaRPr lang="en-US" sz="2400" i="1" dirty="0">
              <a:latin typeface="Arial Nova" panose="020B0504020202020204" pitchFamily="34" charset="0"/>
            </a:endParaRPr>
          </a:p>
          <a:p>
            <a:pPr lvl="1"/>
            <a:endParaRPr lang="en-US" sz="2400" i="1" dirty="0">
              <a:latin typeface="Arial Nova" panose="020B0504020202020204" pitchFamily="34" charset="0"/>
            </a:endParaRPr>
          </a:p>
          <a:p>
            <a:pPr marL="285750" indent="-285750">
              <a:buFont typeface="Arial" panose="020B0604020202020204" pitchFamily="34" charset="0"/>
              <a:buChar char="•"/>
            </a:pPr>
            <a:endParaRPr lang="en-US" i="1" dirty="0">
              <a:latin typeface="Constantia" panose="02030602050306030303" pitchFamily="18" charset="0"/>
            </a:endParaRPr>
          </a:p>
        </p:txBody>
      </p:sp>
      <p:sp>
        <p:nvSpPr>
          <p:cNvPr id="4" name="Title 3">
            <a:extLst>
              <a:ext uri="{FF2B5EF4-FFF2-40B4-BE49-F238E27FC236}">
                <a16:creationId xmlns:a16="http://schemas.microsoft.com/office/drawing/2014/main" id="{5CECEBC6-FF77-4D6B-BA69-237047205A92}"/>
              </a:ext>
            </a:extLst>
          </p:cNvPr>
          <p:cNvSpPr>
            <a:spLocks noGrp="1"/>
          </p:cNvSpPr>
          <p:nvPr>
            <p:ph type="title"/>
          </p:nvPr>
        </p:nvSpPr>
        <p:spPr>
          <a:xfrm>
            <a:off x="791680" y="165506"/>
            <a:ext cx="10583158" cy="880027"/>
          </a:xfrm>
        </p:spPr>
        <p:txBody>
          <a:bodyPr>
            <a:normAutofit fontScale="90000"/>
          </a:bodyPr>
          <a:lstStyle/>
          <a:p>
            <a:r>
              <a:rPr lang="en-US" i="1" dirty="0">
                <a:solidFill>
                  <a:schemeClr val="tx1"/>
                </a:solidFill>
                <a:latin typeface="Constantia" panose="02030602050306030303" pitchFamily="18" charset="0"/>
              </a:rPr>
              <a:t>What you need to do an Auditing?</a:t>
            </a:r>
          </a:p>
        </p:txBody>
      </p:sp>
      <p:pic>
        <p:nvPicPr>
          <p:cNvPr id="8" name="Picture 2" descr="Product Image">
            <a:extLst>
              <a:ext uri="{FF2B5EF4-FFF2-40B4-BE49-F238E27FC236}">
                <a16:creationId xmlns:a16="http://schemas.microsoft.com/office/drawing/2014/main" id="{75515BB5-A967-5786-3D43-77D5B32600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53091">
            <a:off x="172851" y="2564752"/>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DDB88B17-5D93-3120-96A1-D5543FA00B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10959">
            <a:off x="2667122" y="2515793"/>
            <a:ext cx="2955418" cy="29554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52F71DE-FAA7-9CC6-797B-84B279E1CA5F}"/>
              </a:ext>
            </a:extLst>
          </p:cNvPr>
          <p:cNvSpPr/>
          <p:nvPr/>
        </p:nvSpPr>
        <p:spPr>
          <a:xfrm>
            <a:off x="1044291" y="1584672"/>
            <a:ext cx="2977995" cy="707886"/>
          </a:xfrm>
          <a:prstGeom prst="rect">
            <a:avLst/>
          </a:prstGeom>
          <a:noFill/>
        </p:spPr>
        <p:txBody>
          <a:bodyPr wrap="none" lIns="91440" tIns="45720" rIns="91440" bIns="45720">
            <a:spAutoFit/>
          </a:bodyPr>
          <a:lstStyle/>
          <a:p>
            <a:pPr algn="ctr"/>
            <a:r>
              <a:rPr lang="en-US" sz="2000" i="1" dirty="0">
                <a:solidFill>
                  <a:schemeClr val="tx1"/>
                </a:solidFill>
                <a:latin typeface="Constantia" panose="02030602050306030303" pitchFamily="18" charset="0"/>
              </a:rPr>
              <a:t>Permanent Record Books </a:t>
            </a:r>
          </a:p>
          <a:p>
            <a:pPr algn="ctr"/>
            <a:r>
              <a:rPr lang="en-US" sz="2000" i="1" dirty="0">
                <a:solidFill>
                  <a:schemeClr val="tx1"/>
                </a:solidFill>
                <a:latin typeface="Constantia" panose="02030602050306030303" pitchFamily="18" charset="0"/>
              </a:rPr>
              <a:t>of Secretary &amp; Treasurer</a:t>
            </a:r>
            <a:endParaRPr lang="en-US" sz="2000" b="0" cap="none" spc="0" dirty="0">
              <a:ln w="0"/>
              <a:solidFill>
                <a:schemeClr val="tx1"/>
              </a:solidFill>
              <a:effectLst>
                <a:outerShdw blurRad="38100" dist="19050" dir="2700000" algn="tl" rotWithShape="0">
                  <a:schemeClr val="dk1">
                    <a:alpha val="40000"/>
                  </a:schemeClr>
                </a:outerShdw>
              </a:effectLst>
            </a:endParaRPr>
          </a:p>
        </p:txBody>
      </p:sp>
      <p:pic>
        <p:nvPicPr>
          <p:cNvPr id="11" name="Graphic 10">
            <a:extLst>
              <a:ext uri="{FF2B5EF4-FFF2-40B4-BE49-F238E27FC236}">
                <a16:creationId xmlns:a16="http://schemas.microsoft.com/office/drawing/2014/main" id="{777FEC85-A772-6191-49FA-8336BEE8C426}"/>
              </a:ext>
            </a:extLst>
          </p:cNvPr>
          <p:cNvPicPr>
            <a:picLocks noChangeAspect="1"/>
          </p:cNvPicPr>
          <p:nvPr/>
        </p:nvPicPr>
        <p:blipFill>
          <a:blip r:embed="rId6">
            <a:extLst>
              <a:ext uri="{96DAC541-7B7A-43D3-8B79-37D633B846F1}">
                <asvg:svgBlip xmlns:asvg="http://schemas.microsoft.com/office/drawing/2016/SVG/main" r:embed="rId7"/>
              </a:ext>
              <a:ext uri="{837473B0-CC2E-450A-ABE3-18F120FF3D39}">
                <a1611:picAttrSrcUrl xmlns:a1611="http://schemas.microsoft.com/office/drawing/2016/11/main" r:id="rId8"/>
              </a:ext>
            </a:extLst>
          </a:blip>
          <a:stretch>
            <a:fillRect/>
          </a:stretch>
        </p:blipFill>
        <p:spPr>
          <a:xfrm>
            <a:off x="1341108" y="4587441"/>
            <a:ext cx="2438400" cy="2438400"/>
          </a:xfrm>
          <a:prstGeom prst="rect">
            <a:avLst/>
          </a:prstGeom>
        </p:spPr>
      </p:pic>
    </p:spTree>
    <p:extLst>
      <p:ext uri="{BB962C8B-B14F-4D97-AF65-F5344CB8AC3E}">
        <p14:creationId xmlns:p14="http://schemas.microsoft.com/office/powerpoint/2010/main" val="95938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E32413-30A1-5CD1-18BD-D60984641D89}"/>
              </a:ext>
            </a:extLst>
          </p:cNvPr>
          <p:cNvSpPr txBox="1"/>
          <p:nvPr/>
        </p:nvSpPr>
        <p:spPr>
          <a:xfrm>
            <a:off x="1852246" y="246183"/>
            <a:ext cx="7959969" cy="6040884"/>
          </a:xfrm>
          <a:prstGeom prst="rect">
            <a:avLst/>
          </a:prstGeom>
          <a:noFill/>
        </p:spPr>
        <p:txBody>
          <a:bodyPr wrap="square">
            <a:spAutoFit/>
          </a:bodyPr>
          <a:lstStyle/>
          <a:p>
            <a:pPr marL="0" marR="0" algn="ctr">
              <a:lnSpc>
                <a:spcPct val="107000"/>
              </a:lnSpc>
              <a:spcAft>
                <a:spcPts val="800"/>
              </a:spcAft>
            </a:pPr>
            <a:r>
              <a:rPr lang="en-US" sz="2800" b="1" dirty="0">
                <a:effectLst/>
                <a:latin typeface="Amasis MT Pro Medium" panose="02040604050005020304" pitchFamily="18" charset="0"/>
                <a:ea typeface="Calibri" panose="020F0502020204030204" pitchFamily="34" charset="0"/>
                <a:cs typeface="Times New Roman" panose="02020603050405020304" pitchFamily="18" charset="0"/>
              </a:rPr>
              <a:t>Terminology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1800" b="1" dirty="0">
                <a:effectLst/>
                <a:latin typeface="Amasis MT Pro Medium" panose="02040604050005020304" pitchFamily="18" charset="0"/>
                <a:ea typeface="Calibri" panose="020F0502020204030204" pitchFamily="34" charset="0"/>
                <a:cs typeface="Times New Roman" panose="02020603050405020304" pitchFamily="18" charset="0"/>
              </a:rPr>
              <a:t>MALTA</a:t>
            </a:r>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 – Membership Auxiliary – the system the National VFW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b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br>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Auxiliary uses to keep track of our members.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1800" b="1" dirty="0">
                <a:effectLst/>
                <a:latin typeface="Amasis MT Pro Medium" panose="02040604050005020304" pitchFamily="18" charset="0"/>
                <a:ea typeface="Calibri" panose="020F0502020204030204" pitchFamily="34" charset="0"/>
                <a:cs typeface="Times New Roman" panose="02020603050405020304" pitchFamily="18" charset="0"/>
              </a:rPr>
              <a:t>Receipts, Credits</a:t>
            </a:r>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 – Money coming into the Auxiliary.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1800" b="1" dirty="0">
                <a:effectLst/>
                <a:latin typeface="Amasis MT Pro Medium" panose="02040604050005020304" pitchFamily="18" charset="0"/>
                <a:ea typeface="Calibri" panose="020F0502020204030204" pitchFamily="34" charset="0"/>
                <a:cs typeface="Times New Roman" panose="02020603050405020304" pitchFamily="18" charset="0"/>
              </a:rPr>
              <a:t>Disbursements, Debits, Expenses</a:t>
            </a:r>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 – Money going out of the Auxiliary.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Aft>
                <a:spcPts val="800"/>
              </a:spcAft>
            </a:pPr>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1800" b="1" dirty="0">
                <a:effectLst/>
                <a:latin typeface="Amasis MT Pro Medium" panose="02040604050005020304" pitchFamily="18" charset="0"/>
                <a:ea typeface="Calibri" panose="020F0502020204030204" pitchFamily="34" charset="0"/>
                <a:cs typeface="Times New Roman" panose="02020603050405020304" pitchFamily="18" charset="0"/>
              </a:rPr>
              <a:t>Bank Statement</a:t>
            </a:r>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 – a report on money going in and out of a bank account.   This comes out monthly.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b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br>
            <a:r>
              <a:rPr lang="en-US" sz="1800" b="1" dirty="0">
                <a:effectLst/>
                <a:latin typeface="Amasis MT Pro Medium" panose="02040604050005020304" pitchFamily="18" charset="0"/>
                <a:ea typeface="Calibri" panose="020F0502020204030204" pitchFamily="34" charset="0"/>
                <a:cs typeface="Times New Roman" panose="02020603050405020304" pitchFamily="18" charset="0"/>
              </a:rPr>
              <a:t>ACH </a:t>
            </a:r>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 an electronic withdrawal or deposits from the banking account.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1800" b="1" dirty="0">
                <a:effectLst/>
                <a:latin typeface="Amasis MT Pro Medium" panose="02040604050005020304" pitchFamily="18" charset="0"/>
                <a:ea typeface="Calibri" panose="020F0502020204030204" pitchFamily="34" charset="0"/>
                <a:cs typeface="Times New Roman" panose="02020603050405020304" pitchFamily="18" charset="0"/>
              </a:rPr>
              <a:t>Treasurer Ledger</a:t>
            </a:r>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 – a report the Treasurer puts together to keep an account of where the money has been spent and received.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1800" b="1" dirty="0">
                <a:effectLst/>
                <a:latin typeface="Amasis MT Pro Medium" panose="02040604050005020304" pitchFamily="18" charset="0"/>
                <a:ea typeface="Calibri" panose="020F0502020204030204" pitchFamily="34" charset="0"/>
                <a:cs typeface="Times New Roman" panose="02020603050405020304" pitchFamily="18" charset="0"/>
              </a:rPr>
              <a:t>Checkbook register</a:t>
            </a:r>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 – an account of checks going in and out of the account.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0468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Title 3">
            <a:extLst>
              <a:ext uri="{FF2B5EF4-FFF2-40B4-BE49-F238E27FC236}">
                <a16:creationId xmlns:a16="http://schemas.microsoft.com/office/drawing/2014/main" id="{5CECEBC6-FF77-4D6B-BA69-237047205A92}"/>
              </a:ext>
            </a:extLst>
          </p:cNvPr>
          <p:cNvSpPr>
            <a:spLocks noGrp="1"/>
          </p:cNvSpPr>
          <p:nvPr>
            <p:ph type="title"/>
          </p:nvPr>
        </p:nvSpPr>
        <p:spPr>
          <a:xfrm>
            <a:off x="904877" y="795527"/>
            <a:ext cx="10488547" cy="1190912"/>
          </a:xfrm>
        </p:spPr>
        <p:txBody>
          <a:bodyPr>
            <a:normAutofit/>
          </a:bodyPr>
          <a:lstStyle/>
          <a:p>
            <a:pPr algn="l"/>
            <a:r>
              <a:rPr lang="en-US" i="1" dirty="0">
                <a:solidFill>
                  <a:schemeClr val="tx2"/>
                </a:solidFill>
                <a:latin typeface="Constantia" panose="02030602050306030303" pitchFamily="18" charset="0"/>
              </a:rPr>
              <a:t>Preforming an Audit</a:t>
            </a:r>
          </a:p>
        </p:txBody>
      </p:sp>
      <p:sp>
        <p:nvSpPr>
          <p:cNvPr id="38" name="Rectangle 37">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94C6DB"/>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5A95DD8-4648-497A-B7B3-51BDF8A3F4D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03257" y="3036788"/>
            <a:ext cx="4626864" cy="2105222"/>
          </a:xfrm>
          <a:prstGeom prst="rect">
            <a:avLst/>
          </a:prstGeom>
          <a:ln w="12700">
            <a:noFill/>
          </a:ln>
        </p:spPr>
      </p:pic>
      <p:sp>
        <p:nvSpPr>
          <p:cNvPr id="7" name="Content Placeholder 6">
            <a:extLst>
              <a:ext uri="{FF2B5EF4-FFF2-40B4-BE49-F238E27FC236}">
                <a16:creationId xmlns:a16="http://schemas.microsoft.com/office/drawing/2014/main" id="{559DC3AC-F850-4533-B10D-6E0A6566816C}"/>
              </a:ext>
            </a:extLst>
          </p:cNvPr>
          <p:cNvSpPr>
            <a:spLocks noGrp="1"/>
          </p:cNvSpPr>
          <p:nvPr>
            <p:ph idx="1"/>
          </p:nvPr>
        </p:nvSpPr>
        <p:spPr>
          <a:xfrm>
            <a:off x="6447610" y="920750"/>
            <a:ext cx="5028928" cy="5376141"/>
          </a:xfrm>
        </p:spPr>
        <p:txBody>
          <a:bodyPr>
            <a:normAutofit/>
          </a:bodyPr>
          <a:lstStyle/>
          <a:p>
            <a:pPr marL="285750" indent="-285750">
              <a:buClr>
                <a:srgbClr val="94C6DB"/>
              </a:buClr>
              <a:buFont typeface="Arial" panose="020B0604020202020204" pitchFamily="34" charset="0"/>
              <a:buChar char="•"/>
            </a:pPr>
            <a:r>
              <a:rPr lang="en-US" dirty="0">
                <a:latin typeface="Arial Nova" panose="020B0504020202020204" pitchFamily="34" charset="0"/>
              </a:rPr>
              <a:t>3 Year Trustee suggested Duties</a:t>
            </a:r>
          </a:p>
          <a:p>
            <a:pPr lvl="1">
              <a:buClr>
                <a:srgbClr val="94C6DB"/>
              </a:buClr>
              <a:buFont typeface="Arial" panose="020B0604020202020204" pitchFamily="34" charset="0"/>
              <a:buChar char="•"/>
            </a:pPr>
            <a:r>
              <a:rPr lang="en-US" sz="1800" dirty="0">
                <a:latin typeface="Arial Nova" panose="020B0504020202020204" pitchFamily="34" charset="0"/>
              </a:rPr>
              <a:t>Read from Treasurer’s ledger, receipts and expenditures.</a:t>
            </a:r>
          </a:p>
          <a:p>
            <a:pPr lvl="1">
              <a:buClr>
                <a:srgbClr val="94C6DB"/>
              </a:buClr>
              <a:buFont typeface="Arial" panose="020B0604020202020204" pitchFamily="34" charset="0"/>
              <a:buChar char="•"/>
            </a:pPr>
            <a:r>
              <a:rPr lang="en-US" sz="1800" dirty="0">
                <a:latin typeface="Arial Nova" panose="020B0504020202020204" pitchFamily="34" charset="0"/>
              </a:rPr>
              <a:t>Review Secretary’s minutes for authorization of expenditures.</a:t>
            </a:r>
          </a:p>
          <a:p>
            <a:pPr lvl="1">
              <a:buClr>
                <a:srgbClr val="94C6DB"/>
              </a:buClr>
              <a:buFont typeface="Arial" panose="020B0604020202020204" pitchFamily="34" charset="0"/>
              <a:buChar char="•"/>
            </a:pPr>
            <a:r>
              <a:rPr lang="en-US" sz="1800" dirty="0">
                <a:latin typeface="Arial Nova" panose="020B0504020202020204" pitchFamily="34" charset="0"/>
              </a:rPr>
              <a:t>Prepare the audit report form on basis of information from the other Trustees.</a:t>
            </a:r>
          </a:p>
          <a:p>
            <a:pPr lvl="1">
              <a:buClr>
                <a:srgbClr val="94C6DB"/>
              </a:buClr>
              <a:buFont typeface="Arial" panose="020B0604020202020204" pitchFamily="34" charset="0"/>
              <a:buChar char="•"/>
            </a:pPr>
            <a:r>
              <a:rPr lang="en-US" sz="1800" dirty="0">
                <a:latin typeface="Arial Nova" panose="020B0504020202020204" pitchFamily="34" charset="0"/>
              </a:rPr>
              <a:t>Sign reverse side of last checkbook stub, last receipt stub, last bank statement, Secretary’s minutes and Treasurer’s ledger.</a:t>
            </a:r>
          </a:p>
          <a:p>
            <a:pPr lvl="1">
              <a:buClr>
                <a:srgbClr val="94C6DB"/>
              </a:buClr>
              <a:buFont typeface="Arial" panose="020B0604020202020204" pitchFamily="34" charset="0"/>
              <a:buChar char="•"/>
            </a:pPr>
            <a:r>
              <a:rPr lang="en-US" sz="1800" dirty="0">
                <a:latin typeface="Arial Nova" panose="020B0504020202020204" pitchFamily="34" charset="0"/>
              </a:rPr>
              <a:t>Review, date and sign the completed audit form.</a:t>
            </a:r>
          </a:p>
          <a:p>
            <a:pPr marL="457200" lvl="1" indent="0">
              <a:buClr>
                <a:srgbClr val="94C6DB"/>
              </a:buClr>
              <a:buNone/>
            </a:pPr>
            <a:endParaRPr lang="en-US" i="1" dirty="0">
              <a:latin typeface="Constantia" panose="02030602050306030303" pitchFamily="18" charset="0"/>
            </a:endParaRPr>
          </a:p>
          <a:p>
            <a:pPr>
              <a:buClr>
                <a:srgbClr val="94C6DB"/>
              </a:buClr>
              <a:buFont typeface="Arial" panose="020B0604020202020204" pitchFamily="34" charset="0"/>
              <a:buChar char="•"/>
            </a:pPr>
            <a:endParaRPr lang="en-US" i="1" dirty="0">
              <a:latin typeface="Constantia" panose="02030602050306030303" pitchFamily="18" charset="0"/>
            </a:endParaRPr>
          </a:p>
        </p:txBody>
      </p:sp>
    </p:spTree>
    <p:extLst>
      <p:ext uri="{BB962C8B-B14F-4D97-AF65-F5344CB8AC3E}">
        <p14:creationId xmlns:p14="http://schemas.microsoft.com/office/powerpoint/2010/main" val="451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A4E291-D042-9C8A-8C66-C055A89E4A26}"/>
              </a:ext>
            </a:extLst>
          </p:cNvPr>
          <p:cNvPicPr>
            <a:picLocks noChangeAspect="1"/>
          </p:cNvPicPr>
          <p:nvPr/>
        </p:nvPicPr>
        <p:blipFill>
          <a:blip r:embed="rId3"/>
          <a:stretch>
            <a:fillRect/>
          </a:stretch>
        </p:blipFill>
        <p:spPr>
          <a:xfrm>
            <a:off x="3447783" y="-1031630"/>
            <a:ext cx="5601232" cy="6951784"/>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07F36168-383A-6CBE-73E9-C2EFC96717EE}"/>
                  </a:ext>
                </a:extLst>
              </p14:cNvPr>
              <p14:cNvContentPartPr/>
              <p14:nvPr/>
            </p14:nvContentPartPr>
            <p14:xfrm>
              <a:off x="3856431" y="1569545"/>
              <a:ext cx="5533200" cy="84240"/>
            </p14:xfrm>
          </p:contentPart>
        </mc:Choice>
        <mc:Fallback xmlns="">
          <p:pic>
            <p:nvPicPr>
              <p:cNvPr id="7" name="Ink 6">
                <a:extLst>
                  <a:ext uri="{FF2B5EF4-FFF2-40B4-BE49-F238E27FC236}">
                    <a16:creationId xmlns:a16="http://schemas.microsoft.com/office/drawing/2014/main" id="{07F36168-383A-6CBE-73E9-C2EFC96717EE}"/>
                  </a:ext>
                </a:extLst>
              </p:cNvPr>
              <p:cNvPicPr/>
              <p:nvPr/>
            </p:nvPicPr>
            <p:blipFill>
              <a:blip r:embed="rId5"/>
              <a:stretch>
                <a:fillRect/>
              </a:stretch>
            </p:blipFill>
            <p:spPr>
              <a:xfrm>
                <a:off x="3802791" y="1461905"/>
                <a:ext cx="564084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5AC3EB17-D1FA-7117-31FE-949F816D29B4}"/>
                  </a:ext>
                </a:extLst>
              </p14:cNvPr>
              <p14:cNvContentPartPr/>
              <p14:nvPr/>
            </p14:nvContentPartPr>
            <p14:xfrm>
              <a:off x="3821511" y="4173425"/>
              <a:ext cx="4818600" cy="58680"/>
            </p14:xfrm>
          </p:contentPart>
        </mc:Choice>
        <mc:Fallback xmlns="">
          <p:pic>
            <p:nvPicPr>
              <p:cNvPr id="9" name="Ink 8">
                <a:extLst>
                  <a:ext uri="{FF2B5EF4-FFF2-40B4-BE49-F238E27FC236}">
                    <a16:creationId xmlns:a16="http://schemas.microsoft.com/office/drawing/2014/main" id="{5AC3EB17-D1FA-7117-31FE-949F816D29B4}"/>
                  </a:ext>
                </a:extLst>
              </p:cNvPr>
              <p:cNvPicPr/>
              <p:nvPr/>
            </p:nvPicPr>
            <p:blipFill>
              <a:blip r:embed="rId7"/>
              <a:stretch>
                <a:fillRect/>
              </a:stretch>
            </p:blipFill>
            <p:spPr>
              <a:xfrm>
                <a:off x="3767511" y="4065425"/>
                <a:ext cx="492624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FC1428A3-D415-D18E-EC01-27C01ADD10C7}"/>
                  </a:ext>
                </a:extLst>
              </p14:cNvPr>
              <p14:cNvContentPartPr/>
              <p14:nvPr/>
            </p14:nvContentPartPr>
            <p14:xfrm>
              <a:off x="3845271" y="4324625"/>
              <a:ext cx="5160960" cy="317880"/>
            </p14:xfrm>
          </p:contentPart>
        </mc:Choice>
        <mc:Fallback xmlns="">
          <p:pic>
            <p:nvPicPr>
              <p:cNvPr id="10" name="Ink 9">
                <a:extLst>
                  <a:ext uri="{FF2B5EF4-FFF2-40B4-BE49-F238E27FC236}">
                    <a16:creationId xmlns:a16="http://schemas.microsoft.com/office/drawing/2014/main" id="{FC1428A3-D415-D18E-EC01-27C01ADD10C7}"/>
                  </a:ext>
                </a:extLst>
              </p:cNvPr>
              <p:cNvPicPr/>
              <p:nvPr/>
            </p:nvPicPr>
            <p:blipFill>
              <a:blip r:embed="rId9"/>
              <a:stretch>
                <a:fillRect/>
              </a:stretch>
            </p:blipFill>
            <p:spPr>
              <a:xfrm>
                <a:off x="3791271" y="4216985"/>
                <a:ext cx="5268600" cy="533520"/>
              </a:xfrm>
              <a:prstGeom prst="rect">
                <a:avLst/>
              </a:prstGeom>
            </p:spPr>
          </p:pic>
        </mc:Fallback>
      </mc:AlternateContent>
    </p:spTree>
    <p:extLst>
      <p:ext uri="{BB962C8B-B14F-4D97-AF65-F5344CB8AC3E}">
        <p14:creationId xmlns:p14="http://schemas.microsoft.com/office/powerpoint/2010/main" val="3577873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C8DBD8-C49F-F792-D331-12BCB18585B5}"/>
              </a:ext>
            </a:extLst>
          </p:cNvPr>
          <p:cNvSpPr txBox="1"/>
          <p:nvPr/>
        </p:nvSpPr>
        <p:spPr>
          <a:xfrm>
            <a:off x="715108" y="274276"/>
            <a:ext cx="10761783" cy="5189626"/>
          </a:xfrm>
          <a:prstGeom prst="rect">
            <a:avLst/>
          </a:prstGeom>
          <a:noFill/>
        </p:spPr>
        <p:txBody>
          <a:bodyPr wrap="square">
            <a:spAutoFit/>
          </a:bodyPr>
          <a:lstStyle/>
          <a:p>
            <a:pPr marL="0" marR="0" algn="ctr">
              <a:lnSpc>
                <a:spcPct val="107000"/>
              </a:lnSpc>
              <a:spcAft>
                <a:spcPts val="800"/>
              </a:spcAft>
            </a:pPr>
            <a:r>
              <a:rPr lang="en-US" sz="2800" b="1" i="1" dirty="0">
                <a:effectLst/>
                <a:latin typeface="Amasis MT Pro Medium" panose="02040604050005020304" pitchFamily="18" charset="0"/>
                <a:ea typeface="Calibri" panose="020F0502020204030204" pitchFamily="34" charset="0"/>
                <a:cs typeface="Times New Roman" panose="02020603050405020304" pitchFamily="18" charset="0"/>
              </a:rPr>
              <a:t>Audits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b="1" dirty="0">
                <a:effectLst/>
                <a:latin typeface="Amasis MT Pro Medium" panose="02040604050005020304" pitchFamily="18" charset="0"/>
                <a:ea typeface="Calibri" panose="020F0502020204030204" pitchFamily="34" charset="0"/>
                <a:cs typeface="Times New Roman" panose="02020603050405020304" pitchFamily="18" charset="0"/>
              </a:rPr>
              <a:t>How to conduct an Audit:  See Bylaws book, yellow pages, pages 22 for a list of items needed for an Audit.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mj-lt"/>
              <a:buAutoNum type="arabicPeriod"/>
            </a:pPr>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Use last Audit report to fill in 1</a:t>
            </a:r>
            <a:r>
              <a:rPr lang="en-US" sz="1800" baseline="30000" dirty="0">
                <a:effectLst/>
                <a:latin typeface="Amasis MT Pro Medium" panose="02040604050005020304" pitchFamily="18" charset="0"/>
                <a:ea typeface="Calibri" panose="020F0502020204030204" pitchFamily="34" charset="0"/>
                <a:cs typeface="Times New Roman" panose="02020603050405020304" pitchFamily="18" charset="0"/>
              </a:rPr>
              <a:t>st</a:t>
            </a:r>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 row of numbers on Audit sheet – Beginning balances.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mj-lt"/>
              <a:buAutoNum type="arabicPeriod"/>
            </a:pPr>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Use a worksheet to add up deposits and withdrawals – then put on Audit sheet.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mj-lt"/>
              <a:buAutoNum type="arabicPeriod"/>
            </a:pPr>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Once the figures are on the Audit sheet, make sure they equal the Treasurer’s Book balance.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mj-lt"/>
              <a:buAutoNum type="arabicPeriod"/>
            </a:pPr>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Use the Bank Statement of Month of audit – to fill in the bottom of the Audit sheet.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mj-lt"/>
              <a:buAutoNum type="arabicPeriod"/>
            </a:pPr>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Fill in Outstanding checks, deposits.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mj-lt"/>
              <a:buAutoNum type="arabicPeriod"/>
            </a:pPr>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Make sure the Audit report balances to the Bank Statement and Checkbook.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mj-lt"/>
              <a:buAutoNum type="arabicPeriod"/>
            </a:pPr>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Make sure all withdrawals are voted on in Secretary’s book or in Standing Rules.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mj-lt"/>
              <a:buAutoNum type="arabicPeriod"/>
            </a:pPr>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Sign and date Audit report – Secretary Book – Treasurer Book – Checkbook – 3 Months of Bank Statements.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mj-lt"/>
              <a:buAutoNum type="arabicPeriod"/>
            </a:pPr>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Copies of Audit goes to the Secretary, Treasurer, Head Trustee, President of Auxiliary, and Department Treasurer.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pPr>
            <a:r>
              <a:rPr lang="en-US" sz="1800" dirty="0">
                <a:effectLst/>
                <a:latin typeface="Amasis MT Pro Medium" panose="02040604050005020304" pitchFamily="18" charset="0"/>
                <a:ea typeface="Calibri" panose="020F0502020204030204" pitchFamily="34" charset="0"/>
                <a:cs typeface="Times New Roman" panose="02020603050405020304" pitchFamily="18" charset="0"/>
              </a:rPr>
              <a:t>Do a membership Audit – Be sure all who paid their dues in MALTA – use detailed CMR Report from Treasurer.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5366504"/>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E7FC694-BC21-4074-B71C-F2B8A6779A4C}">
  <we:reference id="wa104380907" version="3.1.0.0" store="en-US" storeType="OMEX"/>
  <we:alternateReferences>
    <we:reference id="wa104380907" version="3.1.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Retrospect</Template>
  <TotalTime>1778</TotalTime>
  <Words>2323</Words>
  <Application>Microsoft Office PowerPoint</Application>
  <PresentationFormat>Widescreen</PresentationFormat>
  <Paragraphs>415</Paragraphs>
  <Slides>17</Slides>
  <Notes>17</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34" baseType="lpstr">
      <vt:lpstr>Amasis MT Pro Black</vt:lpstr>
      <vt:lpstr>Amasis MT Pro Medium</vt:lpstr>
      <vt:lpstr>Aptos</vt:lpstr>
      <vt:lpstr>Arial</vt:lpstr>
      <vt:lpstr>Arial Narrow</vt:lpstr>
      <vt:lpstr>Arial Nova</vt:lpstr>
      <vt:lpstr>Broadway</vt:lpstr>
      <vt:lpstr>Calibri</vt:lpstr>
      <vt:lpstr>Calibri Light</vt:lpstr>
      <vt:lpstr>Constantia</vt:lpstr>
      <vt:lpstr>Rockwell</vt:lpstr>
      <vt:lpstr>Symbol</vt:lpstr>
      <vt:lpstr>Times New Roman</vt:lpstr>
      <vt:lpstr>Wingdings</vt:lpstr>
      <vt:lpstr>Atlas</vt:lpstr>
      <vt:lpstr>Worksheet</vt:lpstr>
      <vt:lpstr>Document</vt:lpstr>
      <vt:lpstr>Trustee Training</vt:lpstr>
      <vt:lpstr>Sec 814 – Trustees, Duties of </vt:lpstr>
      <vt:lpstr>Due dates of Auxiliary Audits</vt:lpstr>
      <vt:lpstr>Who Can Attend an Audit</vt:lpstr>
      <vt:lpstr>What you need to do an Auditing?</vt:lpstr>
      <vt:lpstr>PowerPoint Presentation</vt:lpstr>
      <vt:lpstr>Preforming an Audit</vt:lpstr>
      <vt:lpstr>PowerPoint Presentation</vt:lpstr>
      <vt:lpstr>PowerPoint Presentation</vt:lpstr>
      <vt:lpstr>Corrections</vt:lpstr>
      <vt:lpstr>Once the Audit is Completed</vt:lpstr>
      <vt:lpstr>PowerPoint Presentation</vt:lpstr>
      <vt:lpstr>PowerPoint Presentation</vt:lpstr>
      <vt:lpstr>PowerPoint Presentation</vt:lpstr>
      <vt:lpstr>PowerPoint Presentation</vt:lpstr>
      <vt:lpstr>PowerPoint Presentation</vt:lpstr>
      <vt:lpstr>Questions What happens when you have a check that has been outstanding for several months?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Davis</dc:creator>
  <cp:lastModifiedBy>Jackie Davis</cp:lastModifiedBy>
  <cp:revision>45</cp:revision>
  <cp:lastPrinted>2025-07-10T21:00:09Z</cp:lastPrinted>
  <dcterms:created xsi:type="dcterms:W3CDTF">2020-03-04T16:46:00Z</dcterms:created>
  <dcterms:modified xsi:type="dcterms:W3CDTF">2025-07-10T21:00:27Z</dcterms:modified>
</cp:coreProperties>
</file>